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Calibri (MS)" charset="1" panose="020F0502020204030204"/>
      <p:regular r:id="rId42"/>
    </p:embeddedFont>
    <p:embeddedFont>
      <p:font typeface="Calibri (MS) Bold" charset="1" panose="020F0702030404030204"/>
      <p:regular r:id="rId43"/>
    </p:embeddedFont>
    <p:embeddedFont>
      <p:font typeface="Playfair Display Italics" charset="1" panose="00000000000000000000"/>
      <p:regular r:id="rId44"/>
    </p:embeddedFont>
    <p:embeddedFont>
      <p:font typeface="Playfair Display"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228600" y="2552861"/>
            <a:ext cx="19126200" cy="3733800"/>
          </a:xfrm>
          <a:prstGeom prst="rect">
            <a:avLst/>
          </a:prstGeom>
        </p:spPr>
        <p:txBody>
          <a:bodyPr anchor="t" rtlCol="false" tIns="0" lIns="0" bIns="0" rIns="0">
            <a:spAutoFit/>
          </a:bodyPr>
          <a:lstStyle/>
          <a:p>
            <a:pPr algn="ctr">
              <a:lnSpc>
                <a:spcPts val="13620"/>
              </a:lnSpc>
            </a:pPr>
            <a:r>
              <a:rPr lang="en-US" sz="12099" spc="-649">
                <a:solidFill>
                  <a:srgbClr val="303030"/>
                </a:solidFill>
                <a:latin typeface="Calibri (MS)"/>
                <a:ea typeface="Calibri (MS)"/>
                <a:cs typeface="Calibri (MS)"/>
                <a:sym typeface="Calibri (MS)"/>
              </a:rPr>
              <a:t>Xây dựng ứng dụng sàn thương mại điện tử</a:t>
            </a:r>
          </a:p>
        </p:txBody>
      </p:sp>
      <p:sp>
        <p:nvSpPr>
          <p:cNvPr name="TextBox 3" id="3"/>
          <p:cNvSpPr txBox="true"/>
          <p:nvPr/>
        </p:nvSpPr>
        <p:spPr>
          <a:xfrm rot="0">
            <a:off x="2514600" y="1114425"/>
            <a:ext cx="5334000" cy="708620"/>
          </a:xfrm>
          <a:prstGeom prst="rect">
            <a:avLst/>
          </a:prstGeom>
        </p:spPr>
        <p:txBody>
          <a:bodyPr anchor="t" rtlCol="false" tIns="0" lIns="0" bIns="0" rIns="0">
            <a:spAutoFit/>
          </a:bodyPr>
          <a:lstStyle/>
          <a:p>
            <a:pPr algn="ctr">
              <a:lnSpc>
                <a:spcPts val="2799"/>
              </a:lnSpc>
            </a:pPr>
            <a:r>
              <a:rPr lang="en-US" sz="2799" spc="369">
                <a:solidFill>
                  <a:srgbClr val="000000"/>
                </a:solidFill>
                <a:latin typeface="Calibri (MS)"/>
                <a:ea typeface="Calibri (MS)"/>
                <a:cs typeface="Calibri (MS)"/>
                <a:sym typeface="Calibri (MS)"/>
              </a:rPr>
              <a:t>Trường Đại Học Tài Nguyên Và Môi Trường TP.HCM</a:t>
            </a:r>
          </a:p>
        </p:txBody>
      </p:sp>
      <p:sp>
        <p:nvSpPr>
          <p:cNvPr name="TextBox 4" id="4"/>
          <p:cNvSpPr txBox="true"/>
          <p:nvPr/>
        </p:nvSpPr>
        <p:spPr>
          <a:xfrm rot="0">
            <a:off x="1905000" y="6546544"/>
            <a:ext cx="9372600" cy="3116477"/>
          </a:xfrm>
          <a:prstGeom prst="rect">
            <a:avLst/>
          </a:prstGeom>
        </p:spPr>
        <p:txBody>
          <a:bodyPr anchor="t" rtlCol="false" tIns="0" lIns="0" bIns="0" rIns="0">
            <a:spAutoFit/>
          </a:bodyPr>
          <a:lstStyle/>
          <a:p>
            <a:pPr algn="l">
              <a:lnSpc>
                <a:spcPts val="5760"/>
              </a:lnSpc>
            </a:pPr>
            <a:r>
              <a:rPr lang="en-US" sz="3200" spc="370">
                <a:solidFill>
                  <a:srgbClr val="000000"/>
                </a:solidFill>
                <a:latin typeface="Calibri (MS)"/>
                <a:ea typeface="Calibri (MS)"/>
                <a:cs typeface="Calibri (MS)"/>
                <a:sym typeface="Calibri (MS)"/>
              </a:rPr>
              <a:t>Giảng viên hướng dẫn: Phạm Trọng Huynh</a:t>
            </a:r>
          </a:p>
          <a:p>
            <a:pPr algn="l">
              <a:lnSpc>
                <a:spcPts val="5760"/>
              </a:lnSpc>
            </a:pPr>
            <a:r>
              <a:rPr lang="en-US" sz="3200" spc="370">
                <a:solidFill>
                  <a:srgbClr val="000000"/>
                </a:solidFill>
                <a:latin typeface="Calibri (MS)"/>
                <a:ea typeface="Calibri (MS)"/>
                <a:cs typeface="Calibri (MS)"/>
                <a:sym typeface="Calibri (MS)"/>
              </a:rPr>
              <a:t>Thành viên nhóm:</a:t>
            </a:r>
          </a:p>
          <a:p>
            <a:pPr algn="l">
              <a:lnSpc>
                <a:spcPts val="5760"/>
              </a:lnSpc>
            </a:pPr>
            <a:r>
              <a:rPr lang="en-US" sz="3200" spc="370">
                <a:solidFill>
                  <a:srgbClr val="000000"/>
                </a:solidFill>
                <a:latin typeface="Calibri (MS)"/>
                <a:ea typeface="Calibri (MS)"/>
                <a:cs typeface="Calibri (MS)"/>
                <a:sym typeface="Calibri (MS)"/>
              </a:rPr>
              <a:t>Lê Trí Anh – 1150080125</a:t>
            </a:r>
          </a:p>
          <a:p>
            <a:pPr algn="l">
              <a:lnSpc>
                <a:spcPts val="5760"/>
              </a:lnSpc>
            </a:pPr>
            <a:r>
              <a:rPr lang="en-US" sz="3200" spc="370">
                <a:solidFill>
                  <a:srgbClr val="000000"/>
                </a:solidFill>
                <a:latin typeface="Calibri (MS)"/>
                <a:ea typeface="Calibri (MS)"/>
                <a:cs typeface="Calibri (MS)"/>
                <a:sym typeface="Calibri (MS)"/>
              </a:rPr>
              <a:t>Nguyễn Anh Khôi - 1150080141</a:t>
            </a:r>
          </a:p>
        </p:txBody>
      </p:sp>
      <p:sp>
        <p:nvSpPr>
          <p:cNvPr name="Freeform 5" id="5"/>
          <p:cNvSpPr/>
          <p:nvPr/>
        </p:nvSpPr>
        <p:spPr>
          <a:xfrm flipH="false" flipV="false" rot="0">
            <a:off x="-2379751" y="6223548"/>
            <a:ext cx="3783068" cy="2000297"/>
          </a:xfrm>
          <a:custGeom>
            <a:avLst/>
            <a:gdLst/>
            <a:ahLst/>
            <a:cxnLst/>
            <a:rect r="r" b="b" t="t" l="l"/>
            <a:pathLst>
              <a:path h="2000297" w="3783068">
                <a:moveTo>
                  <a:pt x="0" y="0"/>
                </a:moveTo>
                <a:lnTo>
                  <a:pt x="3783068" y="0"/>
                </a:lnTo>
                <a:lnTo>
                  <a:pt x="3783068" y="2000297"/>
                </a:lnTo>
                <a:lnTo>
                  <a:pt x="0" y="2000297"/>
                </a:lnTo>
                <a:lnTo>
                  <a:pt x="0" y="0"/>
                </a:lnTo>
                <a:close/>
              </a:path>
            </a:pathLst>
          </a:custGeom>
          <a:blipFill>
            <a:blip r:embed="rId2">
              <a:extLst>
                <a:ext uri="{96DAC541-7B7A-43D3-8B79-37D633B846F1}">
                  <asvg:svgBlip xmlns:asvg="http://schemas.microsoft.com/office/drawing/2016/SVG/main" r:embed="rId3"/>
                </a:ext>
              </a:extLst>
            </a:blip>
            <a:stretch>
              <a:fillRect l="-118" t="0" r="-118" b="0"/>
            </a:stretch>
          </a:blipFill>
        </p:spPr>
      </p:sp>
      <p:sp>
        <p:nvSpPr>
          <p:cNvPr name="Freeform 6" id="6"/>
          <p:cNvSpPr/>
          <p:nvPr/>
        </p:nvSpPr>
        <p:spPr>
          <a:xfrm flipH="false" flipV="false" rot="0">
            <a:off x="15479817" y="-669331"/>
            <a:ext cx="3170177" cy="2999780"/>
          </a:xfrm>
          <a:custGeom>
            <a:avLst/>
            <a:gdLst/>
            <a:ahLst/>
            <a:cxnLst/>
            <a:rect r="r" b="b" t="t" l="l"/>
            <a:pathLst>
              <a:path h="2999780" w="3170177">
                <a:moveTo>
                  <a:pt x="0" y="0"/>
                </a:moveTo>
                <a:lnTo>
                  <a:pt x="3170177" y="0"/>
                </a:lnTo>
                <a:lnTo>
                  <a:pt x="3170177" y="2999780"/>
                </a:lnTo>
                <a:lnTo>
                  <a:pt x="0" y="2999780"/>
                </a:lnTo>
                <a:lnTo>
                  <a:pt x="0" y="0"/>
                </a:lnTo>
                <a:close/>
              </a:path>
            </a:pathLst>
          </a:custGeom>
          <a:blipFill>
            <a:blip r:embed="rId4">
              <a:extLst>
                <a:ext uri="{96DAC541-7B7A-43D3-8B79-37D633B846F1}">
                  <asvg:svgBlip xmlns:asvg="http://schemas.microsoft.com/office/drawing/2016/SVG/main" r:embed="rId5"/>
                </a:ext>
              </a:extLst>
            </a:blip>
            <a:stretch>
              <a:fillRect l="-466" t="0" r="-466" b="0"/>
            </a:stretch>
          </a:blipFill>
        </p:spPr>
      </p:sp>
      <p:grpSp>
        <p:nvGrpSpPr>
          <p:cNvPr name="Group 7" id="7"/>
          <p:cNvGrpSpPr/>
          <p:nvPr/>
        </p:nvGrpSpPr>
        <p:grpSpPr>
          <a:xfrm rot="0">
            <a:off x="457200" y="394858"/>
            <a:ext cx="1834176" cy="1834176"/>
            <a:chOff x="0" y="0"/>
            <a:chExt cx="2445568" cy="2445568"/>
          </a:xfrm>
        </p:grpSpPr>
        <p:sp>
          <p:nvSpPr>
            <p:cNvPr name="Freeform 8" id="8"/>
            <p:cNvSpPr/>
            <p:nvPr/>
          </p:nvSpPr>
          <p:spPr>
            <a:xfrm flipH="false" flipV="false" rot="0">
              <a:off x="0" y="0"/>
              <a:ext cx="2445512" cy="2445512"/>
            </a:xfrm>
            <a:custGeom>
              <a:avLst/>
              <a:gdLst/>
              <a:ahLst/>
              <a:cxnLst/>
              <a:rect r="r" b="b" t="t" l="l"/>
              <a:pathLst>
                <a:path h="2445512" w="2445512">
                  <a:moveTo>
                    <a:pt x="0" y="0"/>
                  </a:moveTo>
                  <a:lnTo>
                    <a:pt x="2445512" y="0"/>
                  </a:lnTo>
                  <a:lnTo>
                    <a:pt x="2445512" y="2445512"/>
                  </a:lnTo>
                  <a:lnTo>
                    <a:pt x="0" y="2445512"/>
                  </a:lnTo>
                  <a:lnTo>
                    <a:pt x="0" y="0"/>
                  </a:lnTo>
                  <a:close/>
                </a:path>
              </a:pathLst>
            </a:custGeom>
            <a:blipFill>
              <a:blip r:embed="rId6"/>
              <a:stretch>
                <a:fillRect l="0" t="0" r="-2" b="-2"/>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21767"/>
            <a:ext cx="15982347" cy="6333005"/>
          </a:xfrm>
          <a:custGeom>
            <a:avLst/>
            <a:gdLst/>
            <a:ahLst/>
            <a:cxnLst/>
            <a:rect r="r" b="b" t="t" l="l"/>
            <a:pathLst>
              <a:path h="6333005" w="15982347">
                <a:moveTo>
                  <a:pt x="0" y="0"/>
                </a:moveTo>
                <a:lnTo>
                  <a:pt x="15982347" y="0"/>
                </a:lnTo>
                <a:lnTo>
                  <a:pt x="15982347" y="6333005"/>
                </a:lnTo>
                <a:lnTo>
                  <a:pt x="0" y="6333005"/>
                </a:lnTo>
                <a:lnTo>
                  <a:pt x="0" y="0"/>
                </a:lnTo>
                <a:close/>
              </a:path>
            </a:pathLst>
          </a:custGeom>
          <a:blipFill>
            <a:blip r:embed="rId2"/>
            <a:stretch>
              <a:fillRect l="0" t="0" r="0" b="0"/>
            </a:stretch>
          </a:blipFill>
        </p:spPr>
      </p:sp>
      <p:sp>
        <p:nvSpPr>
          <p:cNvPr name="TextBox 3" id="3"/>
          <p:cNvSpPr txBox="true"/>
          <p:nvPr/>
        </p:nvSpPr>
        <p:spPr>
          <a:xfrm rot="0">
            <a:off x="609600" y="-200025"/>
            <a:ext cx="5867400" cy="1381125"/>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Sơ đồ Grantt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Freeform 2" id="2"/>
          <p:cNvSpPr/>
          <p:nvPr/>
        </p:nvSpPr>
        <p:spPr>
          <a:xfrm flipH="false" flipV="false" rot="0">
            <a:off x="6610003" y="231269"/>
            <a:ext cx="11173034" cy="10055731"/>
          </a:xfrm>
          <a:custGeom>
            <a:avLst/>
            <a:gdLst/>
            <a:ahLst/>
            <a:cxnLst/>
            <a:rect r="r" b="b" t="t" l="l"/>
            <a:pathLst>
              <a:path h="10055731" w="11173034">
                <a:moveTo>
                  <a:pt x="0" y="0"/>
                </a:moveTo>
                <a:lnTo>
                  <a:pt x="11173034" y="0"/>
                </a:lnTo>
                <a:lnTo>
                  <a:pt x="11173034" y="10055731"/>
                </a:lnTo>
                <a:lnTo>
                  <a:pt x="0" y="10055731"/>
                </a:lnTo>
                <a:lnTo>
                  <a:pt x="0" y="0"/>
                </a:lnTo>
                <a:close/>
              </a:path>
            </a:pathLst>
          </a:custGeom>
          <a:blipFill>
            <a:blip r:embed="rId2"/>
            <a:stretch>
              <a:fillRect l="0" t="0" r="0" b="0"/>
            </a:stretch>
          </a:blipFill>
        </p:spPr>
      </p:sp>
      <p:sp>
        <p:nvSpPr>
          <p:cNvPr name="TextBox 3" id="3"/>
          <p:cNvSpPr txBox="true"/>
          <p:nvPr/>
        </p:nvSpPr>
        <p:spPr>
          <a:xfrm rot="0">
            <a:off x="1015764" y="3760356"/>
            <a:ext cx="4724400" cy="1708603"/>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Bảng phân rã</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4626310" y="0"/>
            <a:ext cx="8515835" cy="5865281"/>
          </a:xfrm>
          <a:custGeom>
            <a:avLst/>
            <a:gdLst/>
            <a:ahLst/>
            <a:cxnLst/>
            <a:rect r="r" b="b" t="t" l="l"/>
            <a:pathLst>
              <a:path h="5865281" w="8515835">
                <a:moveTo>
                  <a:pt x="0" y="0"/>
                </a:moveTo>
                <a:lnTo>
                  <a:pt x="8515835" y="0"/>
                </a:lnTo>
                <a:lnTo>
                  <a:pt x="8515835" y="5865281"/>
                </a:lnTo>
                <a:lnTo>
                  <a:pt x="0" y="5865281"/>
                </a:lnTo>
                <a:lnTo>
                  <a:pt x="0" y="0"/>
                </a:lnTo>
                <a:close/>
              </a:path>
            </a:pathLst>
          </a:custGeom>
          <a:blipFill>
            <a:blip r:embed="rId2"/>
            <a:stretch>
              <a:fillRect l="0" t="0" r="0" b="0"/>
            </a:stretch>
          </a:blipFill>
        </p:spPr>
      </p:sp>
      <p:sp>
        <p:nvSpPr>
          <p:cNvPr name="Freeform 3" id="3"/>
          <p:cNvSpPr/>
          <p:nvPr/>
        </p:nvSpPr>
        <p:spPr>
          <a:xfrm flipH="false" flipV="false" rot="0">
            <a:off x="5335732" y="5478942"/>
            <a:ext cx="10385326" cy="4322892"/>
          </a:xfrm>
          <a:custGeom>
            <a:avLst/>
            <a:gdLst/>
            <a:ahLst/>
            <a:cxnLst/>
            <a:rect r="r" b="b" t="t" l="l"/>
            <a:pathLst>
              <a:path h="4322892" w="10385326">
                <a:moveTo>
                  <a:pt x="0" y="0"/>
                </a:moveTo>
                <a:lnTo>
                  <a:pt x="10385326" y="0"/>
                </a:lnTo>
                <a:lnTo>
                  <a:pt x="10385326" y="4322892"/>
                </a:lnTo>
                <a:lnTo>
                  <a:pt x="0" y="4322892"/>
                </a:lnTo>
                <a:lnTo>
                  <a:pt x="0" y="0"/>
                </a:lnTo>
                <a:close/>
              </a:path>
            </a:pathLst>
          </a:custGeom>
          <a:blipFill>
            <a:blip r:embed="rId3"/>
            <a:stretch>
              <a:fillRect l="0" t="0" r="0" b="0"/>
            </a:stretch>
          </a:blipFill>
        </p:spPr>
      </p:sp>
      <p:sp>
        <p:nvSpPr>
          <p:cNvPr name="TextBox 4" id="4"/>
          <p:cNvSpPr txBox="true"/>
          <p:nvPr/>
        </p:nvSpPr>
        <p:spPr>
          <a:xfrm rot="0">
            <a:off x="533400" y="-200025"/>
            <a:ext cx="4724400" cy="1708603"/>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Critial Task</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Freeform 2" id="2"/>
          <p:cNvSpPr/>
          <p:nvPr/>
        </p:nvSpPr>
        <p:spPr>
          <a:xfrm flipH="false" flipV="false" rot="0">
            <a:off x="353978" y="3499259"/>
            <a:ext cx="6747521" cy="6249892"/>
          </a:xfrm>
          <a:custGeom>
            <a:avLst/>
            <a:gdLst/>
            <a:ahLst/>
            <a:cxnLst/>
            <a:rect r="r" b="b" t="t" l="l"/>
            <a:pathLst>
              <a:path h="6249892" w="6747521">
                <a:moveTo>
                  <a:pt x="0" y="0"/>
                </a:moveTo>
                <a:lnTo>
                  <a:pt x="6747521" y="0"/>
                </a:lnTo>
                <a:lnTo>
                  <a:pt x="6747521" y="6249891"/>
                </a:lnTo>
                <a:lnTo>
                  <a:pt x="0" y="6249891"/>
                </a:lnTo>
                <a:lnTo>
                  <a:pt x="0" y="0"/>
                </a:lnTo>
                <a:close/>
              </a:path>
            </a:pathLst>
          </a:custGeom>
          <a:blipFill>
            <a:blip r:embed="rId2"/>
            <a:stretch>
              <a:fillRect l="0" t="0" r="0" b="0"/>
            </a:stretch>
          </a:blipFill>
        </p:spPr>
      </p:sp>
      <p:sp>
        <p:nvSpPr>
          <p:cNvPr name="Freeform 3" id="3"/>
          <p:cNvSpPr/>
          <p:nvPr/>
        </p:nvSpPr>
        <p:spPr>
          <a:xfrm flipH="false" flipV="false" rot="0">
            <a:off x="7101499" y="435597"/>
            <a:ext cx="10485687" cy="5347700"/>
          </a:xfrm>
          <a:custGeom>
            <a:avLst/>
            <a:gdLst/>
            <a:ahLst/>
            <a:cxnLst/>
            <a:rect r="r" b="b" t="t" l="l"/>
            <a:pathLst>
              <a:path h="5347700" w="10485687">
                <a:moveTo>
                  <a:pt x="0" y="0"/>
                </a:moveTo>
                <a:lnTo>
                  <a:pt x="10485687" y="0"/>
                </a:lnTo>
                <a:lnTo>
                  <a:pt x="10485687" y="5347700"/>
                </a:lnTo>
                <a:lnTo>
                  <a:pt x="0" y="5347700"/>
                </a:lnTo>
                <a:lnTo>
                  <a:pt x="0" y="0"/>
                </a:lnTo>
                <a:close/>
              </a:path>
            </a:pathLst>
          </a:custGeom>
          <a:blipFill>
            <a:blip r:embed="rId3"/>
            <a:stretch>
              <a:fillRect l="0" t="0" r="0" b="0"/>
            </a:stretch>
          </a:blipFill>
        </p:spPr>
      </p:sp>
      <p:sp>
        <p:nvSpPr>
          <p:cNvPr name="Freeform 4" id="4"/>
          <p:cNvSpPr/>
          <p:nvPr/>
        </p:nvSpPr>
        <p:spPr>
          <a:xfrm flipH="false" flipV="false" rot="0">
            <a:off x="7623184" y="6523649"/>
            <a:ext cx="8044040" cy="3066790"/>
          </a:xfrm>
          <a:custGeom>
            <a:avLst/>
            <a:gdLst/>
            <a:ahLst/>
            <a:cxnLst/>
            <a:rect r="r" b="b" t="t" l="l"/>
            <a:pathLst>
              <a:path h="3066790" w="8044040">
                <a:moveTo>
                  <a:pt x="0" y="0"/>
                </a:moveTo>
                <a:lnTo>
                  <a:pt x="8044040" y="0"/>
                </a:lnTo>
                <a:lnTo>
                  <a:pt x="8044040" y="3066791"/>
                </a:lnTo>
                <a:lnTo>
                  <a:pt x="0" y="3066791"/>
                </a:lnTo>
                <a:lnTo>
                  <a:pt x="0" y="0"/>
                </a:lnTo>
                <a:close/>
              </a:path>
            </a:pathLst>
          </a:custGeom>
          <a:blipFill>
            <a:blip r:embed="rId4"/>
            <a:stretch>
              <a:fillRect l="0" t="0" r="0" b="0"/>
            </a:stretch>
          </a:blipFill>
        </p:spPr>
      </p:sp>
      <p:sp>
        <p:nvSpPr>
          <p:cNvPr name="TextBox 5" id="5"/>
          <p:cNvSpPr txBox="true"/>
          <p:nvPr/>
        </p:nvSpPr>
        <p:spPr>
          <a:xfrm rot="0">
            <a:off x="533400" y="-200025"/>
            <a:ext cx="4724400" cy="1708603"/>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Sơ đồ Pert</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1948217" y="1412562"/>
            <a:ext cx="4960001" cy="8335557"/>
          </a:xfrm>
          <a:custGeom>
            <a:avLst/>
            <a:gdLst/>
            <a:ahLst/>
            <a:cxnLst/>
            <a:rect r="r" b="b" t="t" l="l"/>
            <a:pathLst>
              <a:path h="8335557" w="4960001">
                <a:moveTo>
                  <a:pt x="0" y="0"/>
                </a:moveTo>
                <a:lnTo>
                  <a:pt x="4960000" y="0"/>
                </a:lnTo>
                <a:lnTo>
                  <a:pt x="4960000" y="8335557"/>
                </a:lnTo>
                <a:lnTo>
                  <a:pt x="0" y="8335557"/>
                </a:lnTo>
                <a:lnTo>
                  <a:pt x="0" y="0"/>
                </a:lnTo>
                <a:close/>
              </a:path>
            </a:pathLst>
          </a:custGeom>
          <a:blipFill>
            <a:blip r:embed="rId2"/>
            <a:stretch>
              <a:fillRect l="0" t="0" r="0" b="0"/>
            </a:stretch>
          </a:blipFill>
        </p:spPr>
      </p:sp>
      <p:sp>
        <p:nvSpPr>
          <p:cNvPr name="Freeform 3" id="3"/>
          <p:cNvSpPr/>
          <p:nvPr/>
        </p:nvSpPr>
        <p:spPr>
          <a:xfrm flipH="false" flipV="false" rot="0">
            <a:off x="8205399" y="1412562"/>
            <a:ext cx="5893499" cy="8335557"/>
          </a:xfrm>
          <a:custGeom>
            <a:avLst/>
            <a:gdLst/>
            <a:ahLst/>
            <a:cxnLst/>
            <a:rect r="r" b="b" t="t" l="l"/>
            <a:pathLst>
              <a:path h="8335557" w="5893499">
                <a:moveTo>
                  <a:pt x="0" y="0"/>
                </a:moveTo>
                <a:lnTo>
                  <a:pt x="5893499" y="0"/>
                </a:lnTo>
                <a:lnTo>
                  <a:pt x="5893499" y="8335557"/>
                </a:lnTo>
                <a:lnTo>
                  <a:pt x="0" y="8335557"/>
                </a:lnTo>
                <a:lnTo>
                  <a:pt x="0" y="0"/>
                </a:lnTo>
                <a:close/>
              </a:path>
            </a:pathLst>
          </a:custGeom>
          <a:blipFill>
            <a:blip r:embed="rId3"/>
            <a:stretch>
              <a:fillRect l="0" t="0" r="0" b="0"/>
            </a:stretch>
          </a:blipFill>
        </p:spPr>
      </p:sp>
      <p:sp>
        <p:nvSpPr>
          <p:cNvPr name="TextBox 4" id="4"/>
          <p:cNvSpPr txBox="true"/>
          <p:nvPr/>
        </p:nvSpPr>
        <p:spPr>
          <a:xfrm rot="0">
            <a:off x="533400" y="-200025"/>
            <a:ext cx="4724400" cy="1381125"/>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Chi phí dự án</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Freeform 2" id="2"/>
          <p:cNvSpPr/>
          <p:nvPr/>
        </p:nvSpPr>
        <p:spPr>
          <a:xfrm flipH="false" flipV="false" rot="0">
            <a:off x="3229209" y="2093746"/>
            <a:ext cx="11011993" cy="6859596"/>
          </a:xfrm>
          <a:custGeom>
            <a:avLst/>
            <a:gdLst/>
            <a:ahLst/>
            <a:cxnLst/>
            <a:rect r="r" b="b" t="t" l="l"/>
            <a:pathLst>
              <a:path h="6859596" w="11011993">
                <a:moveTo>
                  <a:pt x="0" y="0"/>
                </a:moveTo>
                <a:lnTo>
                  <a:pt x="11011993" y="0"/>
                </a:lnTo>
                <a:lnTo>
                  <a:pt x="11011993" y="6859596"/>
                </a:lnTo>
                <a:lnTo>
                  <a:pt x="0" y="6859596"/>
                </a:lnTo>
                <a:lnTo>
                  <a:pt x="0" y="0"/>
                </a:lnTo>
                <a:close/>
              </a:path>
            </a:pathLst>
          </a:custGeom>
          <a:blipFill>
            <a:blip r:embed="rId2"/>
            <a:stretch>
              <a:fillRect l="0" t="0" r="0" b="0"/>
            </a:stretch>
          </a:blipFill>
        </p:spPr>
      </p:sp>
      <p:sp>
        <p:nvSpPr>
          <p:cNvPr name="TextBox 3" id="3"/>
          <p:cNvSpPr txBox="true"/>
          <p:nvPr/>
        </p:nvSpPr>
        <p:spPr>
          <a:xfrm rot="0">
            <a:off x="533400" y="-200025"/>
            <a:ext cx="4724400" cy="1381125"/>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Baseline</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609600" y="-200025"/>
            <a:ext cx="4724400"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WSM</a:t>
            </a:r>
          </a:p>
        </p:txBody>
      </p:sp>
      <p:grpSp>
        <p:nvGrpSpPr>
          <p:cNvPr name="Group 3" id="3"/>
          <p:cNvGrpSpPr>
            <a:grpSpLocks noChangeAspect="true"/>
          </p:cNvGrpSpPr>
          <p:nvPr/>
        </p:nvGrpSpPr>
        <p:grpSpPr>
          <a:xfrm rot="0">
            <a:off x="489861" y="1714500"/>
            <a:ext cx="14775337" cy="5620534"/>
            <a:chOff x="0" y="0"/>
            <a:chExt cx="19700449" cy="7494045"/>
          </a:xfrm>
        </p:grpSpPr>
        <p:sp>
          <p:nvSpPr>
            <p:cNvPr name="Freeform 4" id="4"/>
            <p:cNvSpPr/>
            <p:nvPr/>
          </p:nvSpPr>
          <p:spPr>
            <a:xfrm flipH="false" flipV="false" rot="0">
              <a:off x="0" y="0"/>
              <a:ext cx="19700494" cy="7494016"/>
            </a:xfrm>
            <a:custGeom>
              <a:avLst/>
              <a:gdLst/>
              <a:ahLst/>
              <a:cxnLst/>
              <a:rect r="r" b="b" t="t" l="l"/>
              <a:pathLst>
                <a:path h="7494016" w="19700494">
                  <a:moveTo>
                    <a:pt x="0" y="0"/>
                  </a:moveTo>
                  <a:lnTo>
                    <a:pt x="19700494" y="0"/>
                  </a:lnTo>
                  <a:lnTo>
                    <a:pt x="19700494" y="7494016"/>
                  </a:lnTo>
                  <a:lnTo>
                    <a:pt x="0" y="7494016"/>
                  </a:lnTo>
                  <a:lnTo>
                    <a:pt x="0" y="0"/>
                  </a:lnTo>
                  <a:close/>
                </a:path>
              </a:pathLst>
            </a:custGeom>
            <a:blipFill>
              <a:blip r:embed="rId2"/>
              <a:stretch>
                <a:fillRect l="0" t="0" r="0" b="0"/>
              </a:stretch>
            </a:blipFill>
          </p:spPr>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Freeform 2" id="2"/>
          <p:cNvSpPr/>
          <p:nvPr/>
        </p:nvSpPr>
        <p:spPr>
          <a:xfrm flipH="false" flipV="false" rot="0">
            <a:off x="1233137" y="2957151"/>
            <a:ext cx="15305394" cy="5089044"/>
          </a:xfrm>
          <a:custGeom>
            <a:avLst/>
            <a:gdLst/>
            <a:ahLst/>
            <a:cxnLst/>
            <a:rect r="r" b="b" t="t" l="l"/>
            <a:pathLst>
              <a:path h="5089044" w="15305394">
                <a:moveTo>
                  <a:pt x="0" y="0"/>
                </a:moveTo>
                <a:lnTo>
                  <a:pt x="15305394" y="0"/>
                </a:lnTo>
                <a:lnTo>
                  <a:pt x="15305394" y="5089044"/>
                </a:lnTo>
                <a:lnTo>
                  <a:pt x="0" y="5089044"/>
                </a:lnTo>
                <a:lnTo>
                  <a:pt x="0" y="0"/>
                </a:lnTo>
                <a:close/>
              </a:path>
            </a:pathLst>
          </a:custGeom>
          <a:blipFill>
            <a:blip r:embed="rId2"/>
            <a:stretch>
              <a:fillRect l="0" t="0" r="0" b="0"/>
            </a:stretch>
          </a:blipFill>
        </p:spPr>
      </p:sp>
      <p:sp>
        <p:nvSpPr>
          <p:cNvPr name="TextBox 3" id="3"/>
          <p:cNvSpPr txBox="true"/>
          <p:nvPr/>
        </p:nvSpPr>
        <p:spPr>
          <a:xfrm rot="0">
            <a:off x="609600" y="428806"/>
            <a:ext cx="4724400"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NPM_ROI</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3841964" y="1508578"/>
            <a:ext cx="10859903" cy="8093423"/>
          </a:xfrm>
          <a:custGeom>
            <a:avLst/>
            <a:gdLst/>
            <a:ahLst/>
            <a:cxnLst/>
            <a:rect r="r" b="b" t="t" l="l"/>
            <a:pathLst>
              <a:path h="8093423" w="10859903">
                <a:moveTo>
                  <a:pt x="0" y="0"/>
                </a:moveTo>
                <a:lnTo>
                  <a:pt x="10859903" y="0"/>
                </a:lnTo>
                <a:lnTo>
                  <a:pt x="10859903" y="8093423"/>
                </a:lnTo>
                <a:lnTo>
                  <a:pt x="0" y="8093423"/>
                </a:lnTo>
                <a:lnTo>
                  <a:pt x="0" y="0"/>
                </a:lnTo>
                <a:close/>
              </a:path>
            </a:pathLst>
          </a:custGeom>
          <a:blipFill>
            <a:blip r:embed="rId2"/>
            <a:stretch>
              <a:fillRect l="0" t="0" r="0" b="0"/>
            </a:stretch>
          </a:blipFill>
        </p:spPr>
      </p:sp>
      <p:sp>
        <p:nvSpPr>
          <p:cNvPr name="TextBox 3" id="3"/>
          <p:cNvSpPr txBox="true"/>
          <p:nvPr/>
        </p:nvSpPr>
        <p:spPr>
          <a:xfrm rot="0">
            <a:off x="609600" y="-200025"/>
            <a:ext cx="4724400"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Payback</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609600" y="-200025"/>
            <a:ext cx="5867400" cy="1381125"/>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Hợp đồng nhóm</a:t>
            </a:r>
          </a:p>
        </p:txBody>
      </p:sp>
      <p:grpSp>
        <p:nvGrpSpPr>
          <p:cNvPr name="Group 3" id="3"/>
          <p:cNvGrpSpPr>
            <a:grpSpLocks noChangeAspect="true"/>
          </p:cNvGrpSpPr>
          <p:nvPr/>
        </p:nvGrpSpPr>
        <p:grpSpPr>
          <a:xfrm rot="0">
            <a:off x="587477" y="2019300"/>
            <a:ext cx="7257556" cy="7696200"/>
            <a:chOff x="0" y="0"/>
            <a:chExt cx="9676741" cy="10261600"/>
          </a:xfrm>
        </p:grpSpPr>
        <p:sp>
          <p:nvSpPr>
            <p:cNvPr name="Freeform 4" id="4"/>
            <p:cNvSpPr/>
            <p:nvPr/>
          </p:nvSpPr>
          <p:spPr>
            <a:xfrm flipH="false" flipV="false" rot="0">
              <a:off x="0" y="0"/>
              <a:ext cx="9676765" cy="10261600"/>
            </a:xfrm>
            <a:custGeom>
              <a:avLst/>
              <a:gdLst/>
              <a:ahLst/>
              <a:cxnLst/>
              <a:rect r="r" b="b" t="t" l="l"/>
              <a:pathLst>
                <a:path h="10261600" w="9676765">
                  <a:moveTo>
                    <a:pt x="0" y="0"/>
                  </a:moveTo>
                  <a:lnTo>
                    <a:pt x="9676765" y="0"/>
                  </a:lnTo>
                  <a:lnTo>
                    <a:pt x="9676765" y="10261600"/>
                  </a:lnTo>
                  <a:lnTo>
                    <a:pt x="0" y="10261600"/>
                  </a:lnTo>
                  <a:lnTo>
                    <a:pt x="0" y="0"/>
                  </a:lnTo>
                  <a:close/>
                </a:path>
              </a:pathLst>
            </a:custGeom>
            <a:blipFill>
              <a:blip r:embed="rId2"/>
              <a:stretch>
                <a:fillRect l="0" t="0" r="0" b="0"/>
              </a:stretch>
            </a:blipFill>
          </p:spPr>
        </p:sp>
      </p:grpSp>
      <p:grpSp>
        <p:nvGrpSpPr>
          <p:cNvPr name="Group 5" id="5"/>
          <p:cNvGrpSpPr>
            <a:grpSpLocks noChangeAspect="true"/>
          </p:cNvGrpSpPr>
          <p:nvPr/>
        </p:nvGrpSpPr>
        <p:grpSpPr>
          <a:xfrm rot="0">
            <a:off x="8534400" y="2008239"/>
            <a:ext cx="6745797" cy="7696200"/>
            <a:chOff x="0" y="0"/>
            <a:chExt cx="8994396" cy="10261600"/>
          </a:xfrm>
        </p:grpSpPr>
        <p:sp>
          <p:nvSpPr>
            <p:cNvPr name="Freeform 6" id="6"/>
            <p:cNvSpPr/>
            <p:nvPr/>
          </p:nvSpPr>
          <p:spPr>
            <a:xfrm flipH="false" flipV="false" rot="0">
              <a:off x="0" y="0"/>
              <a:ext cx="8994394" cy="10261600"/>
            </a:xfrm>
            <a:custGeom>
              <a:avLst/>
              <a:gdLst/>
              <a:ahLst/>
              <a:cxnLst/>
              <a:rect r="r" b="b" t="t" l="l"/>
              <a:pathLst>
                <a:path h="10261600" w="8994394">
                  <a:moveTo>
                    <a:pt x="0" y="0"/>
                  </a:moveTo>
                  <a:lnTo>
                    <a:pt x="8994394" y="0"/>
                  </a:lnTo>
                  <a:lnTo>
                    <a:pt x="8994394" y="10261600"/>
                  </a:lnTo>
                  <a:lnTo>
                    <a:pt x="0" y="10261600"/>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1844017" y="7776316"/>
            <a:ext cx="3086948" cy="3032926"/>
          </a:xfrm>
          <a:custGeom>
            <a:avLst/>
            <a:gdLst/>
            <a:ahLst/>
            <a:cxnLst/>
            <a:rect r="r" b="b" t="t" l="l"/>
            <a:pathLst>
              <a:path h="3032926" w="3086948">
                <a:moveTo>
                  <a:pt x="0" y="0"/>
                </a:moveTo>
                <a:lnTo>
                  <a:pt x="3086948" y="0"/>
                </a:lnTo>
                <a:lnTo>
                  <a:pt x="3086948" y="3032926"/>
                </a:lnTo>
                <a:lnTo>
                  <a:pt x="0" y="3032926"/>
                </a:lnTo>
                <a:lnTo>
                  <a:pt x="0" y="0"/>
                </a:lnTo>
                <a:close/>
              </a:path>
            </a:pathLst>
          </a:custGeom>
          <a:blipFill>
            <a:blip r:embed="rId2">
              <a:extLst>
                <a:ext uri="{96DAC541-7B7A-43D3-8B79-37D633B846F1}">
                  <asvg:svgBlip xmlns:asvg="http://schemas.microsoft.com/office/drawing/2016/SVG/main" r:embed="rId3"/>
                </a:ext>
              </a:extLst>
            </a:blip>
            <a:stretch>
              <a:fillRect l="0" t="-420" r="0" b="-420"/>
            </a:stretch>
          </a:blipFill>
        </p:spPr>
      </p:sp>
      <p:sp>
        <p:nvSpPr>
          <p:cNvPr name="Freeform 3" id="3"/>
          <p:cNvSpPr/>
          <p:nvPr/>
        </p:nvSpPr>
        <p:spPr>
          <a:xfrm flipH="false" flipV="false" rot="0">
            <a:off x="16772164" y="1745557"/>
            <a:ext cx="2753329" cy="1748364"/>
          </a:xfrm>
          <a:custGeom>
            <a:avLst/>
            <a:gdLst/>
            <a:ahLst/>
            <a:cxnLst/>
            <a:rect r="r" b="b" t="t" l="l"/>
            <a:pathLst>
              <a:path h="1748364" w="2753329">
                <a:moveTo>
                  <a:pt x="0" y="0"/>
                </a:moveTo>
                <a:lnTo>
                  <a:pt x="2753329" y="0"/>
                </a:lnTo>
                <a:lnTo>
                  <a:pt x="2753329" y="1748364"/>
                </a:lnTo>
                <a:lnTo>
                  <a:pt x="0" y="1748364"/>
                </a:lnTo>
                <a:lnTo>
                  <a:pt x="0" y="0"/>
                </a:lnTo>
                <a:close/>
              </a:path>
            </a:pathLst>
          </a:custGeom>
          <a:blipFill>
            <a:blip r:embed="rId4">
              <a:extLst>
                <a:ext uri="{96DAC541-7B7A-43D3-8B79-37D633B846F1}">
                  <asvg:svgBlip xmlns:asvg="http://schemas.microsoft.com/office/drawing/2016/SVG/main" r:embed="rId5"/>
                </a:ext>
              </a:extLst>
            </a:blip>
            <a:stretch>
              <a:fillRect l="-40" t="0" r="-40" b="0"/>
            </a:stretch>
          </a:blipFill>
        </p:spPr>
      </p:sp>
      <p:sp>
        <p:nvSpPr>
          <p:cNvPr name="TextBox 4" id="4"/>
          <p:cNvSpPr txBox="true"/>
          <p:nvPr/>
        </p:nvSpPr>
        <p:spPr>
          <a:xfrm rot="0">
            <a:off x="-419100" y="-133610"/>
            <a:ext cx="19126200" cy="1847850"/>
          </a:xfrm>
          <a:prstGeom prst="rect">
            <a:avLst/>
          </a:prstGeom>
        </p:spPr>
        <p:txBody>
          <a:bodyPr anchor="t" rtlCol="false" tIns="0" lIns="0" bIns="0" rIns="0">
            <a:spAutoFit/>
          </a:bodyPr>
          <a:lstStyle/>
          <a:p>
            <a:pPr algn="ctr">
              <a:lnSpc>
                <a:spcPts val="13619"/>
              </a:lnSpc>
            </a:pPr>
            <a:r>
              <a:rPr lang="en-US" b="true" sz="9600" spc="-350">
                <a:solidFill>
                  <a:srgbClr val="303030"/>
                </a:solidFill>
                <a:latin typeface="Calibri (MS) Bold"/>
                <a:ea typeface="Calibri (MS) Bold"/>
                <a:cs typeface="Calibri (MS) Bold"/>
                <a:sym typeface="Calibri (MS) Bold"/>
              </a:rPr>
              <a:t>Nội dung thuyết trình</a:t>
            </a:r>
          </a:p>
        </p:txBody>
      </p:sp>
      <p:sp>
        <p:nvSpPr>
          <p:cNvPr name="Freeform 5" id="5"/>
          <p:cNvSpPr/>
          <p:nvPr/>
        </p:nvSpPr>
        <p:spPr>
          <a:xfrm flipH="false" flipV="false" rot="0">
            <a:off x="556422" y="2688316"/>
            <a:ext cx="3116311" cy="3201795"/>
          </a:xfrm>
          <a:custGeom>
            <a:avLst/>
            <a:gdLst/>
            <a:ahLst/>
            <a:cxnLst/>
            <a:rect r="r" b="b" t="t" l="l"/>
            <a:pathLst>
              <a:path h="3201795" w="3116311">
                <a:moveTo>
                  <a:pt x="0" y="0"/>
                </a:moveTo>
                <a:lnTo>
                  <a:pt x="3116310" y="0"/>
                </a:lnTo>
                <a:lnTo>
                  <a:pt x="3116310"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0913" y="3246094"/>
            <a:ext cx="1123878" cy="1123878"/>
          </a:xfrm>
          <a:custGeom>
            <a:avLst/>
            <a:gdLst/>
            <a:ahLst/>
            <a:cxnLst/>
            <a:rect r="r" b="b" t="t" l="l"/>
            <a:pathLst>
              <a:path h="1123878" w="1123878">
                <a:moveTo>
                  <a:pt x="0" y="0"/>
                </a:moveTo>
                <a:lnTo>
                  <a:pt x="1123878" y="0"/>
                </a:lnTo>
                <a:lnTo>
                  <a:pt x="1123878" y="1123878"/>
                </a:lnTo>
                <a:lnTo>
                  <a:pt x="0" y="1123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164010" y="2970846"/>
            <a:ext cx="1797683"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1</a:t>
            </a:r>
          </a:p>
        </p:txBody>
      </p:sp>
      <p:sp>
        <p:nvSpPr>
          <p:cNvPr name="TextBox 8" id="8"/>
          <p:cNvSpPr txBox="true"/>
          <p:nvPr/>
        </p:nvSpPr>
        <p:spPr>
          <a:xfrm rot="0">
            <a:off x="1075850" y="4390119"/>
            <a:ext cx="2685453" cy="900486"/>
          </a:xfrm>
          <a:prstGeom prst="rect">
            <a:avLst/>
          </a:prstGeom>
        </p:spPr>
        <p:txBody>
          <a:bodyPr anchor="t" rtlCol="false" tIns="0" lIns="0" bIns="0" rIns="0">
            <a:spAutoFit/>
          </a:bodyPr>
          <a:lstStyle/>
          <a:p>
            <a:pPr algn="l">
              <a:lnSpc>
                <a:spcPts val="5760"/>
              </a:lnSpc>
            </a:pPr>
            <a:r>
              <a:rPr lang="en-US" b="true" sz="3200" spc="370">
                <a:solidFill>
                  <a:srgbClr val="000000"/>
                </a:solidFill>
                <a:latin typeface="Calibri (MS) Bold"/>
                <a:ea typeface="Calibri (MS) Bold"/>
                <a:cs typeface="Calibri (MS) Bold"/>
                <a:sym typeface="Calibri (MS) Bold"/>
              </a:rPr>
              <a:t>Tổng Quan</a:t>
            </a:r>
          </a:p>
        </p:txBody>
      </p:sp>
      <p:sp>
        <p:nvSpPr>
          <p:cNvPr name="Freeform 9" id="9"/>
          <p:cNvSpPr/>
          <p:nvPr/>
        </p:nvSpPr>
        <p:spPr>
          <a:xfrm flipH="false" flipV="false" rot="0">
            <a:off x="5878473" y="3194869"/>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515389" y="2850390"/>
            <a:ext cx="1753117"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2</a:t>
            </a:r>
          </a:p>
        </p:txBody>
      </p:sp>
      <p:sp>
        <p:nvSpPr>
          <p:cNvPr name="Freeform 11" id="11"/>
          <p:cNvSpPr/>
          <p:nvPr/>
        </p:nvSpPr>
        <p:spPr>
          <a:xfrm flipH="false" flipV="false" rot="0">
            <a:off x="10231281" y="3218938"/>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9868197" y="2871463"/>
            <a:ext cx="1753117"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3</a:t>
            </a:r>
          </a:p>
        </p:txBody>
      </p:sp>
      <p:sp>
        <p:nvSpPr>
          <p:cNvPr name="TextBox 13" id="13"/>
          <p:cNvSpPr txBox="true"/>
          <p:nvPr/>
        </p:nvSpPr>
        <p:spPr>
          <a:xfrm rot="0">
            <a:off x="9350334" y="4346696"/>
            <a:ext cx="2753329" cy="900486"/>
          </a:xfrm>
          <a:prstGeom prst="rect">
            <a:avLst/>
          </a:prstGeom>
        </p:spPr>
        <p:txBody>
          <a:bodyPr anchor="t" rtlCol="false" tIns="0" lIns="0" bIns="0" rIns="0">
            <a:spAutoFit/>
          </a:bodyPr>
          <a:lstStyle/>
          <a:p>
            <a:pPr algn="ctr">
              <a:lnSpc>
                <a:spcPts val="5760"/>
              </a:lnSpc>
            </a:pPr>
            <a:r>
              <a:rPr lang="en-US" b="true" sz="3200" spc="370">
                <a:solidFill>
                  <a:srgbClr val="000000"/>
                </a:solidFill>
                <a:latin typeface="Calibri (MS) Bold"/>
                <a:ea typeface="Calibri (MS) Bold"/>
                <a:cs typeface="Calibri (MS) Bold"/>
                <a:sym typeface="Calibri (MS) Bold"/>
              </a:rPr>
              <a:t>WBS</a:t>
            </a:r>
          </a:p>
        </p:txBody>
      </p:sp>
      <p:sp>
        <p:nvSpPr>
          <p:cNvPr name="Freeform 14" id="14"/>
          <p:cNvSpPr/>
          <p:nvPr/>
        </p:nvSpPr>
        <p:spPr>
          <a:xfrm flipH="false" flipV="false" rot="0">
            <a:off x="14560802" y="3190375"/>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4153285" y="2836614"/>
            <a:ext cx="1753117"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4</a:t>
            </a:r>
          </a:p>
        </p:txBody>
      </p:sp>
      <p:sp>
        <p:nvSpPr>
          <p:cNvPr name="TextBox 16" id="16"/>
          <p:cNvSpPr txBox="true"/>
          <p:nvPr/>
        </p:nvSpPr>
        <p:spPr>
          <a:xfrm rot="0">
            <a:off x="13401275" y="4324702"/>
            <a:ext cx="3487971" cy="900486"/>
          </a:xfrm>
          <a:prstGeom prst="rect">
            <a:avLst/>
          </a:prstGeom>
        </p:spPr>
        <p:txBody>
          <a:bodyPr anchor="t" rtlCol="false" tIns="0" lIns="0" bIns="0" rIns="0">
            <a:spAutoFit/>
          </a:bodyPr>
          <a:lstStyle/>
          <a:p>
            <a:pPr algn="ctr">
              <a:lnSpc>
                <a:spcPts val="5760"/>
              </a:lnSpc>
            </a:pPr>
            <a:r>
              <a:rPr lang="en-US" b="true" sz="3200" spc="370">
                <a:solidFill>
                  <a:srgbClr val="000000"/>
                </a:solidFill>
                <a:latin typeface="Calibri (MS) Bold"/>
                <a:ea typeface="Calibri (MS) Bold"/>
                <a:cs typeface="Calibri (MS) Bold"/>
                <a:sym typeface="Calibri (MS) Bold"/>
              </a:rPr>
              <a:t>Bảng phân rã</a:t>
            </a:r>
          </a:p>
        </p:txBody>
      </p:sp>
      <p:sp>
        <p:nvSpPr>
          <p:cNvPr name="Freeform 17" id="17"/>
          <p:cNvSpPr/>
          <p:nvPr/>
        </p:nvSpPr>
        <p:spPr>
          <a:xfrm flipH="false" flipV="false" rot="0">
            <a:off x="4257386" y="7213457"/>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3894301" y="6896062"/>
            <a:ext cx="1753117"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5</a:t>
            </a:r>
          </a:p>
        </p:txBody>
      </p:sp>
      <p:sp>
        <p:nvSpPr>
          <p:cNvPr name="TextBox 19" id="19"/>
          <p:cNvSpPr txBox="true"/>
          <p:nvPr/>
        </p:nvSpPr>
        <p:spPr>
          <a:xfrm rot="0">
            <a:off x="3394196" y="8260290"/>
            <a:ext cx="2753329" cy="1639150"/>
          </a:xfrm>
          <a:prstGeom prst="rect">
            <a:avLst/>
          </a:prstGeom>
        </p:spPr>
        <p:txBody>
          <a:bodyPr anchor="t" rtlCol="false" tIns="0" lIns="0" bIns="0" rIns="0">
            <a:spAutoFit/>
          </a:bodyPr>
          <a:lstStyle/>
          <a:p>
            <a:pPr algn="ctr">
              <a:lnSpc>
                <a:spcPts val="5760"/>
              </a:lnSpc>
            </a:pPr>
            <a:r>
              <a:rPr lang="en-US" b="true" sz="3200" spc="370">
                <a:solidFill>
                  <a:srgbClr val="000000"/>
                </a:solidFill>
                <a:latin typeface="Calibri (MS) Bold"/>
                <a:ea typeface="Calibri (MS) Bold"/>
                <a:cs typeface="Calibri (MS) Bold"/>
                <a:sym typeface="Calibri (MS) Bold"/>
              </a:rPr>
              <a:t>Sơ đồ Usecase</a:t>
            </a:r>
          </a:p>
        </p:txBody>
      </p:sp>
      <p:sp>
        <p:nvSpPr>
          <p:cNvPr name="Freeform 20" id="20"/>
          <p:cNvSpPr/>
          <p:nvPr/>
        </p:nvSpPr>
        <p:spPr>
          <a:xfrm flipH="false" flipV="false" rot="0">
            <a:off x="8529225" y="7234588"/>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8157049" y="6887113"/>
            <a:ext cx="1753117" cy="1386033"/>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6</a:t>
            </a:r>
          </a:p>
        </p:txBody>
      </p:sp>
      <p:sp>
        <p:nvSpPr>
          <p:cNvPr name="TextBox 22" id="22"/>
          <p:cNvSpPr txBox="true"/>
          <p:nvPr/>
        </p:nvSpPr>
        <p:spPr>
          <a:xfrm rot="0">
            <a:off x="7614662" y="8318759"/>
            <a:ext cx="2954108" cy="1639150"/>
          </a:xfrm>
          <a:prstGeom prst="rect">
            <a:avLst/>
          </a:prstGeom>
        </p:spPr>
        <p:txBody>
          <a:bodyPr anchor="t" rtlCol="false" tIns="0" lIns="0" bIns="0" rIns="0">
            <a:spAutoFit/>
          </a:bodyPr>
          <a:lstStyle/>
          <a:p>
            <a:pPr algn="ctr">
              <a:lnSpc>
                <a:spcPts val="5760"/>
              </a:lnSpc>
            </a:pPr>
            <a:r>
              <a:rPr lang="en-US" b="true" sz="3200" spc="370">
                <a:solidFill>
                  <a:srgbClr val="000000"/>
                </a:solidFill>
                <a:latin typeface="Calibri (MS) Bold"/>
                <a:ea typeface="Calibri (MS) Bold"/>
                <a:cs typeface="Calibri (MS) Bold"/>
                <a:sym typeface="Calibri (MS) Bold"/>
              </a:rPr>
              <a:t>Demo chương trình</a:t>
            </a:r>
          </a:p>
        </p:txBody>
      </p:sp>
      <p:sp>
        <p:nvSpPr>
          <p:cNvPr name="Freeform 23" id="23"/>
          <p:cNvSpPr/>
          <p:nvPr/>
        </p:nvSpPr>
        <p:spPr>
          <a:xfrm flipH="false" flipV="false" rot="0">
            <a:off x="12562976" y="7264863"/>
            <a:ext cx="1026951" cy="1026951"/>
          </a:xfrm>
          <a:custGeom>
            <a:avLst/>
            <a:gdLst/>
            <a:ahLst/>
            <a:cxnLst/>
            <a:rect r="r" b="b" t="t" l="l"/>
            <a:pathLst>
              <a:path h="1026951" w="1026951">
                <a:moveTo>
                  <a:pt x="0" y="0"/>
                </a:moveTo>
                <a:lnTo>
                  <a:pt x="1026951" y="0"/>
                </a:lnTo>
                <a:lnTo>
                  <a:pt x="1026951" y="1026951"/>
                </a:lnTo>
                <a:lnTo>
                  <a:pt x="0" y="1026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2844725" y="6909567"/>
            <a:ext cx="463451" cy="1319149"/>
          </a:xfrm>
          <a:prstGeom prst="rect">
            <a:avLst/>
          </a:prstGeom>
        </p:spPr>
        <p:txBody>
          <a:bodyPr anchor="t" rtlCol="false" tIns="0" lIns="0" bIns="0" rIns="0">
            <a:spAutoFit/>
          </a:bodyPr>
          <a:lstStyle/>
          <a:p>
            <a:pPr algn="ctr">
              <a:lnSpc>
                <a:spcPts val="9503"/>
              </a:lnSpc>
            </a:pPr>
            <a:r>
              <a:rPr lang="en-US" sz="7200">
                <a:solidFill>
                  <a:srgbClr val="FFFDFA"/>
                </a:solidFill>
                <a:latin typeface="Calibri (MS)"/>
                <a:ea typeface="Calibri (MS)"/>
                <a:cs typeface="Calibri (MS)"/>
                <a:sym typeface="Calibri (MS)"/>
              </a:rPr>
              <a:t>7</a:t>
            </a:r>
          </a:p>
        </p:txBody>
      </p:sp>
      <p:sp>
        <p:nvSpPr>
          <p:cNvPr name="TextBox 25" id="25"/>
          <p:cNvSpPr txBox="true"/>
          <p:nvPr/>
        </p:nvSpPr>
        <p:spPr>
          <a:xfrm rot="0">
            <a:off x="12345402" y="8429925"/>
            <a:ext cx="2283122" cy="900486"/>
          </a:xfrm>
          <a:prstGeom prst="rect">
            <a:avLst/>
          </a:prstGeom>
        </p:spPr>
        <p:txBody>
          <a:bodyPr anchor="t" rtlCol="false" tIns="0" lIns="0" bIns="0" rIns="0">
            <a:spAutoFit/>
          </a:bodyPr>
          <a:lstStyle/>
          <a:p>
            <a:pPr algn="l">
              <a:lnSpc>
                <a:spcPts val="5760"/>
              </a:lnSpc>
            </a:pPr>
            <a:r>
              <a:rPr lang="en-US" b="true" sz="3200" spc="370">
                <a:solidFill>
                  <a:srgbClr val="000000"/>
                </a:solidFill>
                <a:latin typeface="Calibri (MS) Bold"/>
                <a:ea typeface="Calibri (MS) Bold"/>
                <a:cs typeface="Calibri (MS) Bold"/>
                <a:sym typeface="Calibri (MS) Bold"/>
              </a:rPr>
              <a:t>Kết luận</a:t>
            </a:r>
          </a:p>
        </p:txBody>
      </p:sp>
      <p:sp>
        <p:nvSpPr>
          <p:cNvPr name="TextBox 26" id="26"/>
          <p:cNvSpPr txBox="true"/>
          <p:nvPr/>
        </p:nvSpPr>
        <p:spPr>
          <a:xfrm rot="0">
            <a:off x="4935252" y="4387138"/>
            <a:ext cx="3002045" cy="900486"/>
          </a:xfrm>
          <a:prstGeom prst="rect">
            <a:avLst/>
          </a:prstGeom>
        </p:spPr>
        <p:txBody>
          <a:bodyPr anchor="t" rtlCol="false" tIns="0" lIns="0" bIns="0" rIns="0">
            <a:spAutoFit/>
          </a:bodyPr>
          <a:lstStyle/>
          <a:p>
            <a:pPr algn="ctr">
              <a:lnSpc>
                <a:spcPts val="5760"/>
              </a:lnSpc>
            </a:pPr>
            <a:r>
              <a:rPr lang="en-US" b="true" sz="3200" spc="370">
                <a:solidFill>
                  <a:srgbClr val="000000"/>
                </a:solidFill>
                <a:latin typeface="Calibri (MS) Bold"/>
                <a:ea typeface="Calibri (MS) Bold"/>
                <a:cs typeface="Calibri (MS) Bold"/>
                <a:sym typeface="Calibri (MS) Bold"/>
              </a:rPr>
              <a:t>Bản tôn chỉ</a:t>
            </a:r>
          </a:p>
        </p:txBody>
      </p:sp>
      <p:sp>
        <p:nvSpPr>
          <p:cNvPr name="Freeform 27" id="27"/>
          <p:cNvSpPr/>
          <p:nvPr/>
        </p:nvSpPr>
        <p:spPr>
          <a:xfrm flipH="false" flipV="false" rot="0">
            <a:off x="4836056" y="2688316"/>
            <a:ext cx="3116311" cy="3201795"/>
          </a:xfrm>
          <a:custGeom>
            <a:avLst/>
            <a:gdLst/>
            <a:ahLst/>
            <a:cxnLst/>
            <a:rect r="r" b="b" t="t" l="l"/>
            <a:pathLst>
              <a:path h="3201795" w="3116311">
                <a:moveTo>
                  <a:pt x="0" y="0"/>
                </a:moveTo>
                <a:lnTo>
                  <a:pt x="3116310" y="0"/>
                </a:lnTo>
                <a:lnTo>
                  <a:pt x="3116310"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9244189" y="2690130"/>
            <a:ext cx="3116311" cy="3201795"/>
          </a:xfrm>
          <a:custGeom>
            <a:avLst/>
            <a:gdLst/>
            <a:ahLst/>
            <a:cxnLst/>
            <a:rect r="r" b="b" t="t" l="l"/>
            <a:pathLst>
              <a:path h="3201795" w="3116311">
                <a:moveTo>
                  <a:pt x="0" y="0"/>
                </a:moveTo>
                <a:lnTo>
                  <a:pt x="3116310" y="0"/>
                </a:lnTo>
                <a:lnTo>
                  <a:pt x="3116310"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3544237" y="2690130"/>
            <a:ext cx="3116311" cy="3201795"/>
          </a:xfrm>
          <a:custGeom>
            <a:avLst/>
            <a:gdLst/>
            <a:ahLst/>
            <a:cxnLst/>
            <a:rect r="r" b="b" t="t" l="l"/>
            <a:pathLst>
              <a:path h="3201795" w="3116311">
                <a:moveTo>
                  <a:pt x="0" y="0"/>
                </a:moveTo>
                <a:lnTo>
                  <a:pt x="3116310" y="0"/>
                </a:lnTo>
                <a:lnTo>
                  <a:pt x="3116310"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3141834" y="6781062"/>
            <a:ext cx="3116311" cy="3201795"/>
          </a:xfrm>
          <a:custGeom>
            <a:avLst/>
            <a:gdLst/>
            <a:ahLst/>
            <a:cxnLst/>
            <a:rect r="r" b="b" t="t" l="l"/>
            <a:pathLst>
              <a:path h="3201795" w="3116311">
                <a:moveTo>
                  <a:pt x="0" y="0"/>
                </a:moveTo>
                <a:lnTo>
                  <a:pt x="3116311" y="0"/>
                </a:lnTo>
                <a:lnTo>
                  <a:pt x="3116311"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7518047" y="6781062"/>
            <a:ext cx="3116311" cy="3201795"/>
          </a:xfrm>
          <a:custGeom>
            <a:avLst/>
            <a:gdLst/>
            <a:ahLst/>
            <a:cxnLst/>
            <a:rect r="r" b="b" t="t" l="l"/>
            <a:pathLst>
              <a:path h="3201795" w="3116311">
                <a:moveTo>
                  <a:pt x="0" y="0"/>
                </a:moveTo>
                <a:lnTo>
                  <a:pt x="3116311" y="0"/>
                </a:lnTo>
                <a:lnTo>
                  <a:pt x="3116311"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1739738" y="6734983"/>
            <a:ext cx="3116311" cy="3201795"/>
          </a:xfrm>
          <a:custGeom>
            <a:avLst/>
            <a:gdLst/>
            <a:ahLst/>
            <a:cxnLst/>
            <a:rect r="r" b="b" t="t" l="l"/>
            <a:pathLst>
              <a:path h="3201795" w="3116311">
                <a:moveTo>
                  <a:pt x="0" y="0"/>
                </a:moveTo>
                <a:lnTo>
                  <a:pt x="3116311" y="0"/>
                </a:lnTo>
                <a:lnTo>
                  <a:pt x="3116311" y="3201795"/>
                </a:lnTo>
                <a:lnTo>
                  <a:pt x="0" y="3201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Freeform 2" id="2"/>
          <p:cNvSpPr/>
          <p:nvPr/>
        </p:nvSpPr>
        <p:spPr>
          <a:xfrm flipH="false" flipV="false" rot="0">
            <a:off x="813871" y="2819721"/>
            <a:ext cx="7746282" cy="5683020"/>
          </a:xfrm>
          <a:custGeom>
            <a:avLst/>
            <a:gdLst/>
            <a:ahLst/>
            <a:cxnLst/>
            <a:rect r="r" b="b" t="t" l="l"/>
            <a:pathLst>
              <a:path h="5683020" w="7746282">
                <a:moveTo>
                  <a:pt x="0" y="0"/>
                </a:moveTo>
                <a:lnTo>
                  <a:pt x="7746282" y="0"/>
                </a:lnTo>
                <a:lnTo>
                  <a:pt x="7746282" y="5683020"/>
                </a:lnTo>
                <a:lnTo>
                  <a:pt x="0" y="5683020"/>
                </a:lnTo>
                <a:lnTo>
                  <a:pt x="0" y="0"/>
                </a:lnTo>
                <a:close/>
              </a:path>
            </a:pathLst>
          </a:custGeom>
          <a:blipFill>
            <a:blip r:embed="rId2"/>
            <a:stretch>
              <a:fillRect l="0" t="0" r="0" b="0"/>
            </a:stretch>
          </a:blipFill>
        </p:spPr>
      </p:sp>
      <p:sp>
        <p:nvSpPr>
          <p:cNvPr name="Freeform 3" id="3"/>
          <p:cNvSpPr/>
          <p:nvPr/>
        </p:nvSpPr>
        <p:spPr>
          <a:xfrm flipH="false" flipV="false" rot="0">
            <a:off x="8874487" y="2819721"/>
            <a:ext cx="8719881" cy="5564115"/>
          </a:xfrm>
          <a:custGeom>
            <a:avLst/>
            <a:gdLst/>
            <a:ahLst/>
            <a:cxnLst/>
            <a:rect r="r" b="b" t="t" l="l"/>
            <a:pathLst>
              <a:path h="5564115" w="8719881">
                <a:moveTo>
                  <a:pt x="0" y="0"/>
                </a:moveTo>
                <a:lnTo>
                  <a:pt x="8719881" y="0"/>
                </a:lnTo>
                <a:lnTo>
                  <a:pt x="8719881" y="5564115"/>
                </a:lnTo>
                <a:lnTo>
                  <a:pt x="0" y="5564115"/>
                </a:lnTo>
                <a:lnTo>
                  <a:pt x="0" y="0"/>
                </a:lnTo>
                <a:close/>
              </a:path>
            </a:pathLst>
          </a:custGeom>
          <a:blipFill>
            <a:blip r:embed="rId3"/>
            <a:stretch>
              <a:fillRect l="0" t="0" r="0" b="0"/>
            </a:stretch>
          </a:blipFill>
        </p:spPr>
      </p:sp>
      <p:sp>
        <p:nvSpPr>
          <p:cNvPr name="TextBox 4" id="4"/>
          <p:cNvSpPr txBox="true"/>
          <p:nvPr/>
        </p:nvSpPr>
        <p:spPr>
          <a:xfrm rot="0">
            <a:off x="609600" y="-200025"/>
            <a:ext cx="5867400" cy="1381125"/>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Khảo sát</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762000" y="4055836"/>
            <a:ext cx="4724400" cy="1708603"/>
          </a:xfrm>
          <a:prstGeom prst="rect">
            <a:avLst/>
          </a:prstGeom>
        </p:spPr>
        <p:txBody>
          <a:bodyPr anchor="t" rtlCol="false" tIns="0" lIns="0" bIns="0" rIns="0">
            <a:spAutoFit/>
          </a:bodyPr>
          <a:lstStyle/>
          <a:p>
            <a:pPr algn="just">
              <a:lnSpc>
                <a:spcPts val="10800"/>
              </a:lnSpc>
            </a:pPr>
            <a:r>
              <a:rPr lang="en-US" sz="6000" b="true">
                <a:solidFill>
                  <a:srgbClr val="000000"/>
                </a:solidFill>
                <a:latin typeface="Calibri (MS) Bold"/>
                <a:ea typeface="Calibri (MS) Bold"/>
                <a:cs typeface="Calibri (MS) Bold"/>
                <a:sym typeface="Calibri (MS) Bold"/>
              </a:rPr>
              <a:t>Sơ đồ UseCase</a:t>
            </a:r>
          </a:p>
        </p:txBody>
      </p:sp>
      <p:sp>
        <p:nvSpPr>
          <p:cNvPr name="Freeform 3" id="3" descr="A diagram of a network  AI-generated content may be incorrect."/>
          <p:cNvSpPr/>
          <p:nvPr/>
        </p:nvSpPr>
        <p:spPr>
          <a:xfrm flipH="false" flipV="false" rot="0">
            <a:off x="6633556" y="1028700"/>
            <a:ext cx="5020887" cy="8229600"/>
          </a:xfrm>
          <a:custGeom>
            <a:avLst/>
            <a:gdLst/>
            <a:ahLst/>
            <a:cxnLst/>
            <a:rect r="r" b="b" t="t" l="l"/>
            <a:pathLst>
              <a:path h="8229600" w="5020887">
                <a:moveTo>
                  <a:pt x="0" y="0"/>
                </a:moveTo>
                <a:lnTo>
                  <a:pt x="5020888" y="0"/>
                </a:lnTo>
                <a:lnTo>
                  <a:pt x="5020888"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684" y="-4005"/>
            <a:ext cx="8022004" cy="10327249"/>
            <a:chOff x="0" y="0"/>
            <a:chExt cx="10696005" cy="13769665"/>
          </a:xfrm>
        </p:grpSpPr>
        <p:sp>
          <p:nvSpPr>
            <p:cNvPr name="Freeform 3" id="3"/>
            <p:cNvSpPr/>
            <p:nvPr/>
          </p:nvSpPr>
          <p:spPr>
            <a:xfrm flipH="false" flipV="false" rot="0">
              <a:off x="0" y="0"/>
              <a:ext cx="10696067" cy="13769721"/>
            </a:xfrm>
            <a:custGeom>
              <a:avLst/>
              <a:gdLst/>
              <a:ahLst/>
              <a:cxnLst/>
              <a:rect r="r" b="b" t="t" l="l"/>
              <a:pathLst>
                <a:path h="13769721" w="10696067">
                  <a:moveTo>
                    <a:pt x="0" y="0"/>
                  </a:moveTo>
                  <a:lnTo>
                    <a:pt x="10696067" y="0"/>
                  </a:lnTo>
                  <a:lnTo>
                    <a:pt x="10696067" y="13769721"/>
                  </a:lnTo>
                  <a:lnTo>
                    <a:pt x="0" y="13769721"/>
                  </a:lnTo>
                  <a:lnTo>
                    <a:pt x="0" y="0"/>
                  </a:lnTo>
                  <a:close/>
                </a:path>
              </a:pathLst>
            </a:custGeom>
            <a:blipFill>
              <a:blip r:embed="rId2"/>
              <a:stretch>
                <a:fillRect l="-6920" t="0" r="-6920" b="0"/>
              </a:stretch>
            </a:blipFill>
          </p:spPr>
        </p:sp>
      </p:grpSp>
      <p:sp>
        <p:nvSpPr>
          <p:cNvPr name="Freeform 4" id="4" descr="A diagram of a diagram  AI-generated content may be incorrect."/>
          <p:cNvSpPr/>
          <p:nvPr/>
        </p:nvSpPr>
        <p:spPr>
          <a:xfrm flipH="false" flipV="false" rot="0">
            <a:off x="733577" y="0"/>
            <a:ext cx="6113155" cy="10287000"/>
          </a:xfrm>
          <a:custGeom>
            <a:avLst/>
            <a:gdLst/>
            <a:ahLst/>
            <a:cxnLst/>
            <a:rect r="r" b="b" t="t" l="l"/>
            <a:pathLst>
              <a:path h="10287000" w="6113155">
                <a:moveTo>
                  <a:pt x="0" y="0"/>
                </a:moveTo>
                <a:lnTo>
                  <a:pt x="6113156" y="0"/>
                </a:lnTo>
                <a:lnTo>
                  <a:pt x="6113156" y="10287000"/>
                </a:lnTo>
                <a:lnTo>
                  <a:pt x="0" y="10287000"/>
                </a:lnTo>
                <a:lnTo>
                  <a:pt x="0" y="0"/>
                </a:lnTo>
                <a:close/>
              </a:path>
            </a:pathLst>
          </a:custGeom>
          <a:blipFill>
            <a:blip r:embed="rId3"/>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55650" y="1174750"/>
            <a:ext cx="7964692" cy="7632700"/>
            <a:chOff x="0" y="0"/>
            <a:chExt cx="10619589" cy="10176933"/>
          </a:xfrm>
        </p:grpSpPr>
        <p:sp>
          <p:nvSpPr>
            <p:cNvPr name="Freeform 3" id="3"/>
            <p:cNvSpPr/>
            <p:nvPr/>
          </p:nvSpPr>
          <p:spPr>
            <a:xfrm flipH="false" flipV="false" rot="0">
              <a:off x="0" y="0"/>
              <a:ext cx="10619613" cy="10176891"/>
            </a:xfrm>
            <a:custGeom>
              <a:avLst/>
              <a:gdLst/>
              <a:ahLst/>
              <a:cxnLst/>
              <a:rect r="r" b="b" t="t" l="l"/>
              <a:pathLst>
                <a:path h="10176891" w="10619613">
                  <a:moveTo>
                    <a:pt x="0" y="0"/>
                  </a:moveTo>
                  <a:lnTo>
                    <a:pt x="10619613" y="0"/>
                  </a:lnTo>
                  <a:lnTo>
                    <a:pt x="10619613" y="10176891"/>
                  </a:lnTo>
                  <a:lnTo>
                    <a:pt x="0" y="10176891"/>
                  </a:lnTo>
                  <a:lnTo>
                    <a:pt x="0" y="0"/>
                  </a:lnTo>
                  <a:close/>
                </a:path>
              </a:pathLst>
            </a:custGeom>
            <a:blipFill>
              <a:blip r:embed="rId2"/>
              <a:stretch>
                <a:fillRect l="-3" t="0" r="-3" b="0"/>
              </a:stretch>
            </a:blipFill>
          </p:spPr>
        </p:sp>
      </p:grpSp>
      <p:grpSp>
        <p:nvGrpSpPr>
          <p:cNvPr name="Group 4" id="4"/>
          <p:cNvGrpSpPr>
            <a:grpSpLocks noChangeAspect="true"/>
          </p:cNvGrpSpPr>
          <p:nvPr/>
        </p:nvGrpSpPr>
        <p:grpSpPr>
          <a:xfrm rot="0">
            <a:off x="9137650" y="1446139"/>
            <a:ext cx="8683690" cy="6946900"/>
            <a:chOff x="0" y="0"/>
            <a:chExt cx="11578253" cy="9262533"/>
          </a:xfrm>
        </p:grpSpPr>
        <p:sp>
          <p:nvSpPr>
            <p:cNvPr name="Freeform 5" id="5"/>
            <p:cNvSpPr/>
            <p:nvPr/>
          </p:nvSpPr>
          <p:spPr>
            <a:xfrm flipH="false" flipV="false" rot="0">
              <a:off x="0" y="0"/>
              <a:ext cx="11578209" cy="9262491"/>
            </a:xfrm>
            <a:custGeom>
              <a:avLst/>
              <a:gdLst/>
              <a:ahLst/>
              <a:cxnLst/>
              <a:rect r="r" b="b" t="t" l="l"/>
              <a:pathLst>
                <a:path h="9262491" w="11578209">
                  <a:moveTo>
                    <a:pt x="0" y="0"/>
                  </a:moveTo>
                  <a:lnTo>
                    <a:pt x="11578209" y="0"/>
                  </a:lnTo>
                  <a:lnTo>
                    <a:pt x="11578209" y="9262491"/>
                  </a:lnTo>
                  <a:lnTo>
                    <a:pt x="0" y="9262491"/>
                  </a:lnTo>
                  <a:lnTo>
                    <a:pt x="0" y="0"/>
                  </a:lnTo>
                  <a:close/>
                </a:path>
              </a:pathLst>
            </a:custGeom>
            <a:blipFill>
              <a:blip r:embed="rId3"/>
              <a:stretch>
                <a:fillRect l="-18" t="0" r="-18" b="0"/>
              </a:stretch>
            </a:blipFill>
          </p:spPr>
        </p:sp>
      </p:gr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276600" y="1562098"/>
            <a:ext cx="3887333" cy="8724902"/>
            <a:chOff x="0" y="0"/>
            <a:chExt cx="5183111" cy="11633203"/>
          </a:xfrm>
        </p:grpSpPr>
        <p:sp>
          <p:nvSpPr>
            <p:cNvPr name="Freeform 3" id="3" descr="A screenshot of a phone  AI-generated content may be incorrect."/>
            <p:cNvSpPr/>
            <p:nvPr/>
          </p:nvSpPr>
          <p:spPr>
            <a:xfrm flipH="false" flipV="false" rot="0">
              <a:off x="0" y="0"/>
              <a:ext cx="5183124" cy="11633200"/>
            </a:xfrm>
            <a:custGeom>
              <a:avLst/>
              <a:gdLst/>
              <a:ahLst/>
              <a:cxnLst/>
              <a:rect r="r" b="b" t="t" l="l"/>
              <a:pathLst>
                <a:path h="11633200" w="5183124">
                  <a:moveTo>
                    <a:pt x="0" y="0"/>
                  </a:moveTo>
                  <a:lnTo>
                    <a:pt x="5183124" y="0"/>
                  </a:lnTo>
                  <a:lnTo>
                    <a:pt x="5183124" y="11633200"/>
                  </a:lnTo>
                  <a:lnTo>
                    <a:pt x="0" y="11633200"/>
                  </a:lnTo>
                  <a:lnTo>
                    <a:pt x="0" y="0"/>
                  </a:lnTo>
                  <a:close/>
                </a:path>
              </a:pathLst>
            </a:custGeom>
            <a:blipFill>
              <a:blip r:embed="rId2"/>
              <a:stretch>
                <a:fillRect l="0" t="-34" r="0" b="-34"/>
              </a:stretch>
            </a:blipFill>
          </p:spPr>
        </p:sp>
      </p:grpSp>
      <p:sp>
        <p:nvSpPr>
          <p:cNvPr name="TextBox 4" id="4"/>
          <p:cNvSpPr txBox="true"/>
          <p:nvPr/>
        </p:nvSpPr>
        <p:spPr>
          <a:xfrm rot="0">
            <a:off x="4343400" y="-514350"/>
            <a:ext cx="10668000" cy="1880430"/>
          </a:xfrm>
          <a:prstGeom prst="rect">
            <a:avLst/>
          </a:prstGeom>
        </p:spPr>
        <p:txBody>
          <a:bodyPr anchor="t" rtlCol="false" tIns="0" lIns="0" bIns="0" rIns="0">
            <a:spAutoFit/>
          </a:bodyPr>
          <a:lstStyle/>
          <a:p>
            <a:pPr algn="just">
              <a:lnSpc>
                <a:spcPts val="11880"/>
              </a:lnSpc>
            </a:pPr>
            <a:r>
              <a:rPr lang="en-US" b="true" sz="6600" spc="-75">
                <a:solidFill>
                  <a:srgbClr val="303030"/>
                </a:solidFill>
                <a:latin typeface="Calibri (MS) Bold"/>
                <a:ea typeface="Calibri (MS) Bold"/>
                <a:cs typeface="Calibri (MS) Bold"/>
                <a:sym typeface="Calibri (MS) Bold"/>
              </a:rPr>
              <a:t>Trang Đăng nhập và Đăng ký</a:t>
            </a:r>
          </a:p>
        </p:txBody>
      </p:sp>
      <p:grpSp>
        <p:nvGrpSpPr>
          <p:cNvPr name="Group 5" id="5"/>
          <p:cNvGrpSpPr>
            <a:grpSpLocks noChangeAspect="true"/>
          </p:cNvGrpSpPr>
          <p:nvPr/>
        </p:nvGrpSpPr>
        <p:grpSpPr>
          <a:xfrm rot="0">
            <a:off x="11353800" y="1562099"/>
            <a:ext cx="3887332" cy="8724901"/>
            <a:chOff x="0" y="0"/>
            <a:chExt cx="5183109" cy="11633201"/>
          </a:xfrm>
        </p:grpSpPr>
        <p:sp>
          <p:nvSpPr>
            <p:cNvPr name="Freeform 6" id="6" descr="A screenshot of a phone  AI-generated content may be incorrect."/>
            <p:cNvSpPr/>
            <p:nvPr/>
          </p:nvSpPr>
          <p:spPr>
            <a:xfrm flipH="false" flipV="false" rot="0">
              <a:off x="0" y="0"/>
              <a:ext cx="5183124" cy="11633200"/>
            </a:xfrm>
            <a:custGeom>
              <a:avLst/>
              <a:gdLst/>
              <a:ahLst/>
              <a:cxnLst/>
              <a:rect r="r" b="b" t="t" l="l"/>
              <a:pathLst>
                <a:path h="11633200" w="5183124">
                  <a:moveTo>
                    <a:pt x="0" y="0"/>
                  </a:moveTo>
                  <a:lnTo>
                    <a:pt x="5183124" y="0"/>
                  </a:lnTo>
                  <a:lnTo>
                    <a:pt x="5183124" y="11633200"/>
                  </a:lnTo>
                  <a:lnTo>
                    <a:pt x="0" y="11633200"/>
                  </a:lnTo>
                  <a:lnTo>
                    <a:pt x="0" y="0"/>
                  </a:lnTo>
                  <a:close/>
                </a:path>
              </a:pathLst>
            </a:custGeom>
            <a:blipFill>
              <a:blip r:embed="rId3"/>
              <a:stretch>
                <a:fillRect l="0" t="-34" r="0" b="-34"/>
              </a:stretch>
            </a:blipFill>
          </p:spPr>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505200" y="1409700"/>
            <a:ext cx="3955233" cy="8877301"/>
            <a:chOff x="0" y="0"/>
            <a:chExt cx="5273644" cy="11836401"/>
          </a:xfrm>
        </p:grpSpPr>
        <p:sp>
          <p:nvSpPr>
            <p:cNvPr name="Freeform 3" id="3" descr="A screenshot of a phone  AI-generated content may be incorrect."/>
            <p:cNvSpPr/>
            <p:nvPr/>
          </p:nvSpPr>
          <p:spPr>
            <a:xfrm flipH="false" flipV="false" rot="0">
              <a:off x="0" y="0"/>
              <a:ext cx="5273675" cy="11836400"/>
            </a:xfrm>
            <a:custGeom>
              <a:avLst/>
              <a:gdLst/>
              <a:ahLst/>
              <a:cxnLst/>
              <a:rect r="r" b="b" t="t" l="l"/>
              <a:pathLst>
                <a:path h="11836400" w="5273675">
                  <a:moveTo>
                    <a:pt x="0" y="0"/>
                  </a:moveTo>
                  <a:lnTo>
                    <a:pt x="5273675" y="0"/>
                  </a:lnTo>
                  <a:lnTo>
                    <a:pt x="5273675" y="11836400"/>
                  </a:lnTo>
                  <a:lnTo>
                    <a:pt x="0" y="11836400"/>
                  </a:lnTo>
                  <a:lnTo>
                    <a:pt x="0" y="0"/>
                  </a:lnTo>
                  <a:close/>
                </a:path>
              </a:pathLst>
            </a:custGeom>
            <a:blipFill>
              <a:blip r:embed="rId2"/>
              <a:stretch>
                <a:fillRect l="0" t="-18" r="0" b="-18"/>
              </a:stretch>
            </a:blipFill>
          </p:spPr>
        </p:sp>
      </p:grpSp>
      <p:sp>
        <p:nvSpPr>
          <p:cNvPr name="TextBox 4" id="4"/>
          <p:cNvSpPr txBox="true"/>
          <p:nvPr/>
        </p:nvSpPr>
        <p:spPr>
          <a:xfrm rot="0">
            <a:off x="3810000" y="-704850"/>
            <a:ext cx="12725400" cy="1880430"/>
          </a:xfrm>
          <a:prstGeom prst="rect">
            <a:avLst/>
          </a:prstGeom>
        </p:spPr>
        <p:txBody>
          <a:bodyPr anchor="t" rtlCol="false" tIns="0" lIns="0" bIns="0" rIns="0">
            <a:spAutoFit/>
          </a:bodyPr>
          <a:lstStyle/>
          <a:p>
            <a:pPr algn="just">
              <a:lnSpc>
                <a:spcPts val="11880"/>
              </a:lnSpc>
            </a:pPr>
            <a:r>
              <a:rPr lang="en-US" b="true" sz="6600" spc="-75">
                <a:solidFill>
                  <a:srgbClr val="303030"/>
                </a:solidFill>
                <a:latin typeface="Calibri (MS) Bold"/>
                <a:ea typeface="Calibri (MS) Bold"/>
                <a:cs typeface="Calibri (MS) Bold"/>
                <a:sym typeface="Calibri (MS) Bold"/>
              </a:rPr>
              <a:t>Trang chủ và Trang tìm sản phẩm</a:t>
            </a:r>
          </a:p>
        </p:txBody>
      </p:sp>
      <p:grpSp>
        <p:nvGrpSpPr>
          <p:cNvPr name="Group 5" id="5"/>
          <p:cNvGrpSpPr>
            <a:grpSpLocks noChangeAspect="true"/>
          </p:cNvGrpSpPr>
          <p:nvPr/>
        </p:nvGrpSpPr>
        <p:grpSpPr>
          <a:xfrm rot="0">
            <a:off x="10972800" y="1409700"/>
            <a:ext cx="3955233" cy="8877300"/>
            <a:chOff x="0" y="0"/>
            <a:chExt cx="5273644" cy="11836400"/>
          </a:xfrm>
        </p:grpSpPr>
        <p:sp>
          <p:nvSpPr>
            <p:cNvPr name="Freeform 6" id="6"/>
            <p:cNvSpPr/>
            <p:nvPr/>
          </p:nvSpPr>
          <p:spPr>
            <a:xfrm flipH="false" flipV="false" rot="0">
              <a:off x="0" y="0"/>
              <a:ext cx="5273675" cy="11836400"/>
            </a:xfrm>
            <a:custGeom>
              <a:avLst/>
              <a:gdLst/>
              <a:ahLst/>
              <a:cxnLst/>
              <a:rect r="r" b="b" t="t" l="l"/>
              <a:pathLst>
                <a:path h="11836400" w="5273675">
                  <a:moveTo>
                    <a:pt x="0" y="0"/>
                  </a:moveTo>
                  <a:lnTo>
                    <a:pt x="5273675" y="0"/>
                  </a:lnTo>
                  <a:lnTo>
                    <a:pt x="5273675" y="11836400"/>
                  </a:lnTo>
                  <a:lnTo>
                    <a:pt x="0" y="11836400"/>
                  </a:lnTo>
                  <a:lnTo>
                    <a:pt x="0" y="0"/>
                  </a:lnTo>
                  <a:close/>
                </a:path>
              </a:pathLst>
            </a:custGeom>
            <a:blipFill>
              <a:blip r:embed="rId3"/>
              <a:stretch>
                <a:fillRect l="0" t="-18" r="0" b="-18"/>
              </a:stretch>
            </a:blipFill>
          </p:spPr>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352800" y="1508565"/>
            <a:ext cx="3921892" cy="8802468"/>
            <a:chOff x="0" y="0"/>
            <a:chExt cx="5229189" cy="11736624"/>
          </a:xfrm>
        </p:grpSpPr>
        <p:sp>
          <p:nvSpPr>
            <p:cNvPr name="Freeform 3" id="3" descr="A screenshot of a phone  AI-generated content may be incorrect."/>
            <p:cNvSpPr/>
            <p:nvPr/>
          </p:nvSpPr>
          <p:spPr>
            <a:xfrm flipH="false" flipV="false" rot="0">
              <a:off x="0" y="0"/>
              <a:ext cx="5229225" cy="11736578"/>
            </a:xfrm>
            <a:custGeom>
              <a:avLst/>
              <a:gdLst/>
              <a:ahLst/>
              <a:cxnLst/>
              <a:rect r="r" b="b" t="t" l="l"/>
              <a:pathLst>
                <a:path h="11736578" w="5229225">
                  <a:moveTo>
                    <a:pt x="0" y="0"/>
                  </a:moveTo>
                  <a:lnTo>
                    <a:pt x="5229225" y="0"/>
                  </a:lnTo>
                  <a:lnTo>
                    <a:pt x="5229225" y="11736578"/>
                  </a:lnTo>
                  <a:lnTo>
                    <a:pt x="0" y="11736578"/>
                  </a:lnTo>
                  <a:lnTo>
                    <a:pt x="0" y="0"/>
                  </a:lnTo>
                  <a:close/>
                </a:path>
              </a:pathLst>
            </a:custGeom>
            <a:blipFill>
              <a:blip r:embed="rId2"/>
              <a:stretch>
                <a:fillRect l="-12" t="0" r="-11" b="0"/>
              </a:stretch>
            </a:blipFill>
          </p:spPr>
        </p:sp>
      </p:grpSp>
      <p:sp>
        <p:nvSpPr>
          <p:cNvPr name="TextBox 4" id="4"/>
          <p:cNvSpPr txBox="true"/>
          <p:nvPr/>
        </p:nvSpPr>
        <p:spPr>
          <a:xfrm rot="0">
            <a:off x="1066800" y="-558815"/>
            <a:ext cx="17411700" cy="1880430"/>
          </a:xfrm>
          <a:prstGeom prst="rect">
            <a:avLst/>
          </a:prstGeom>
        </p:spPr>
        <p:txBody>
          <a:bodyPr anchor="t" rtlCol="false" tIns="0" lIns="0" bIns="0" rIns="0">
            <a:spAutoFit/>
          </a:bodyPr>
          <a:lstStyle/>
          <a:p>
            <a:pPr algn="just">
              <a:lnSpc>
                <a:spcPts val="11880"/>
              </a:lnSpc>
            </a:pPr>
            <a:r>
              <a:rPr lang="en-US" b="true" sz="6600" spc="-75">
                <a:solidFill>
                  <a:srgbClr val="303030"/>
                </a:solidFill>
                <a:latin typeface="Calibri (MS) Bold"/>
                <a:ea typeface="Calibri (MS) Bold"/>
                <a:cs typeface="Calibri (MS) Bold"/>
                <a:sym typeface="Calibri (MS) Bold"/>
              </a:rPr>
              <a:t>Trang thêm sản phẩm và Trang chi tiết sản phẩm</a:t>
            </a:r>
          </a:p>
        </p:txBody>
      </p:sp>
      <p:grpSp>
        <p:nvGrpSpPr>
          <p:cNvPr name="Group 5" id="5"/>
          <p:cNvGrpSpPr>
            <a:grpSpLocks noChangeAspect="true"/>
          </p:cNvGrpSpPr>
          <p:nvPr/>
        </p:nvGrpSpPr>
        <p:grpSpPr>
          <a:xfrm rot="0">
            <a:off x="10820400" y="1508564"/>
            <a:ext cx="3921892" cy="8802469"/>
            <a:chOff x="0" y="0"/>
            <a:chExt cx="5229189" cy="11736625"/>
          </a:xfrm>
        </p:grpSpPr>
        <p:sp>
          <p:nvSpPr>
            <p:cNvPr name="Freeform 6" id="6" descr="A screenshot of a black jacket  AI-generated content may be incorrect."/>
            <p:cNvSpPr/>
            <p:nvPr/>
          </p:nvSpPr>
          <p:spPr>
            <a:xfrm flipH="false" flipV="false" rot="0">
              <a:off x="0" y="0"/>
              <a:ext cx="5229225" cy="11736578"/>
            </a:xfrm>
            <a:custGeom>
              <a:avLst/>
              <a:gdLst/>
              <a:ahLst/>
              <a:cxnLst/>
              <a:rect r="r" b="b" t="t" l="l"/>
              <a:pathLst>
                <a:path h="11736578" w="5229225">
                  <a:moveTo>
                    <a:pt x="0" y="0"/>
                  </a:moveTo>
                  <a:lnTo>
                    <a:pt x="5229225" y="0"/>
                  </a:lnTo>
                  <a:lnTo>
                    <a:pt x="5229225" y="11736578"/>
                  </a:lnTo>
                  <a:lnTo>
                    <a:pt x="0" y="11736578"/>
                  </a:lnTo>
                  <a:lnTo>
                    <a:pt x="0" y="0"/>
                  </a:lnTo>
                  <a:close/>
                </a:path>
              </a:pathLst>
            </a:custGeom>
            <a:blipFill>
              <a:blip r:embed="rId3"/>
              <a:stretch>
                <a:fillRect l="-12" t="0" r="-11" b="0"/>
              </a:stretch>
            </a:blipFill>
          </p:spPr>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2819400" y="-514350"/>
            <a:ext cx="13563600" cy="1880430"/>
          </a:xfrm>
          <a:prstGeom prst="rect">
            <a:avLst/>
          </a:prstGeom>
        </p:spPr>
        <p:txBody>
          <a:bodyPr anchor="t" rtlCol="false" tIns="0" lIns="0" bIns="0" rIns="0">
            <a:spAutoFit/>
          </a:bodyPr>
          <a:lstStyle/>
          <a:p>
            <a:pPr algn="just">
              <a:lnSpc>
                <a:spcPts val="11880"/>
              </a:lnSpc>
            </a:pPr>
            <a:r>
              <a:rPr lang="en-US" b="true" sz="6600" spc="-75">
                <a:solidFill>
                  <a:srgbClr val="303030"/>
                </a:solidFill>
                <a:latin typeface="Calibri (MS) Bold"/>
                <a:ea typeface="Calibri (MS) Bold"/>
                <a:cs typeface="Calibri (MS) Bold"/>
                <a:sym typeface="Calibri (MS) Bold"/>
              </a:rPr>
              <a:t>Trang giỏ hàng và Trang thanh toán</a:t>
            </a:r>
          </a:p>
        </p:txBody>
      </p:sp>
      <p:grpSp>
        <p:nvGrpSpPr>
          <p:cNvPr name="Group 3" id="3"/>
          <p:cNvGrpSpPr>
            <a:grpSpLocks noChangeAspect="true"/>
          </p:cNvGrpSpPr>
          <p:nvPr/>
        </p:nvGrpSpPr>
        <p:grpSpPr>
          <a:xfrm rot="0">
            <a:off x="3276600" y="1638300"/>
            <a:ext cx="3853381" cy="8648700"/>
            <a:chOff x="0" y="0"/>
            <a:chExt cx="5137841" cy="11531600"/>
          </a:xfrm>
        </p:grpSpPr>
        <p:sp>
          <p:nvSpPr>
            <p:cNvPr name="Freeform 4" id="4" descr="A screenshot of a phone  AI-generated content may be incorrect."/>
            <p:cNvSpPr/>
            <p:nvPr/>
          </p:nvSpPr>
          <p:spPr>
            <a:xfrm flipH="false" flipV="false" rot="0">
              <a:off x="0" y="0"/>
              <a:ext cx="5137785" cy="11531600"/>
            </a:xfrm>
            <a:custGeom>
              <a:avLst/>
              <a:gdLst/>
              <a:ahLst/>
              <a:cxnLst/>
              <a:rect r="r" b="b" t="t" l="l"/>
              <a:pathLst>
                <a:path h="11531600" w="5137785">
                  <a:moveTo>
                    <a:pt x="0" y="0"/>
                  </a:moveTo>
                  <a:lnTo>
                    <a:pt x="5137785" y="0"/>
                  </a:lnTo>
                  <a:lnTo>
                    <a:pt x="5137785" y="11531600"/>
                  </a:lnTo>
                  <a:lnTo>
                    <a:pt x="0" y="11531600"/>
                  </a:lnTo>
                  <a:lnTo>
                    <a:pt x="0" y="0"/>
                  </a:lnTo>
                  <a:close/>
                </a:path>
              </a:pathLst>
            </a:custGeom>
            <a:blipFill>
              <a:blip r:embed="rId2"/>
              <a:stretch>
                <a:fillRect l="0" t="-3" r="-1" b="-3"/>
              </a:stretch>
            </a:blipFill>
          </p:spPr>
        </p:sp>
      </p:grpSp>
      <p:grpSp>
        <p:nvGrpSpPr>
          <p:cNvPr name="Group 5" id="5"/>
          <p:cNvGrpSpPr>
            <a:grpSpLocks noChangeAspect="true"/>
          </p:cNvGrpSpPr>
          <p:nvPr/>
        </p:nvGrpSpPr>
        <p:grpSpPr>
          <a:xfrm rot="0">
            <a:off x="10591800" y="1638296"/>
            <a:ext cx="3853382" cy="8648702"/>
            <a:chOff x="0" y="0"/>
            <a:chExt cx="5137843" cy="11531603"/>
          </a:xfrm>
        </p:grpSpPr>
        <p:sp>
          <p:nvSpPr>
            <p:cNvPr name="Freeform 6" id="6" descr="A screenshot of a phone  AI-generated content may be incorrect."/>
            <p:cNvSpPr/>
            <p:nvPr/>
          </p:nvSpPr>
          <p:spPr>
            <a:xfrm flipH="false" flipV="false" rot="0">
              <a:off x="0" y="0"/>
              <a:ext cx="5137785" cy="11531600"/>
            </a:xfrm>
            <a:custGeom>
              <a:avLst/>
              <a:gdLst/>
              <a:ahLst/>
              <a:cxnLst/>
              <a:rect r="r" b="b" t="t" l="l"/>
              <a:pathLst>
                <a:path h="11531600" w="5137785">
                  <a:moveTo>
                    <a:pt x="0" y="0"/>
                  </a:moveTo>
                  <a:lnTo>
                    <a:pt x="5137785" y="0"/>
                  </a:lnTo>
                  <a:lnTo>
                    <a:pt x="5137785" y="11531600"/>
                  </a:lnTo>
                  <a:lnTo>
                    <a:pt x="0" y="11531600"/>
                  </a:lnTo>
                  <a:lnTo>
                    <a:pt x="0" y="0"/>
                  </a:lnTo>
                  <a:close/>
                </a:path>
              </a:pathLst>
            </a:custGeom>
            <a:blipFill>
              <a:blip r:embed="rId3"/>
              <a:stretch>
                <a:fillRect l="0" t="-3" r="-1" b="-3"/>
              </a:stretch>
            </a:blipFill>
          </p:spPr>
        </p:sp>
      </p:gr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762000" y="-628650"/>
            <a:ext cx="17145000" cy="1880430"/>
          </a:xfrm>
          <a:prstGeom prst="rect">
            <a:avLst/>
          </a:prstGeom>
        </p:spPr>
        <p:txBody>
          <a:bodyPr anchor="t" rtlCol="false" tIns="0" lIns="0" bIns="0" rIns="0">
            <a:spAutoFit/>
          </a:bodyPr>
          <a:lstStyle/>
          <a:p>
            <a:pPr algn="just">
              <a:lnSpc>
                <a:spcPts val="11880"/>
              </a:lnSpc>
            </a:pPr>
            <a:r>
              <a:rPr lang="en-US" b="true" sz="6600" spc="-75">
                <a:solidFill>
                  <a:srgbClr val="303030"/>
                </a:solidFill>
                <a:latin typeface="Calibri (MS) Bold"/>
                <a:ea typeface="Calibri (MS) Bold"/>
                <a:cs typeface="Calibri (MS) Bold"/>
                <a:sym typeface="Calibri (MS) Bold"/>
              </a:rPr>
              <a:t>Trang thanh toán và Trang thanh toán thành công</a:t>
            </a:r>
          </a:p>
        </p:txBody>
      </p:sp>
      <p:grpSp>
        <p:nvGrpSpPr>
          <p:cNvPr name="Group 3" id="3"/>
          <p:cNvGrpSpPr>
            <a:grpSpLocks noChangeAspect="true"/>
          </p:cNvGrpSpPr>
          <p:nvPr/>
        </p:nvGrpSpPr>
        <p:grpSpPr>
          <a:xfrm rot="0">
            <a:off x="3124200" y="1549986"/>
            <a:ext cx="3886200" cy="8722360"/>
            <a:chOff x="0" y="0"/>
            <a:chExt cx="5181600" cy="11629813"/>
          </a:xfrm>
        </p:grpSpPr>
        <p:sp>
          <p:nvSpPr>
            <p:cNvPr name="Freeform 4" id="4" descr="A screenshot of a phone  AI-generated content may be incorrect."/>
            <p:cNvSpPr/>
            <p:nvPr/>
          </p:nvSpPr>
          <p:spPr>
            <a:xfrm flipH="false" flipV="false" rot="0">
              <a:off x="0" y="0"/>
              <a:ext cx="5181600" cy="11629771"/>
            </a:xfrm>
            <a:custGeom>
              <a:avLst/>
              <a:gdLst/>
              <a:ahLst/>
              <a:cxnLst/>
              <a:rect r="r" b="b" t="t" l="l"/>
              <a:pathLst>
                <a:path h="11629771" w="5181600">
                  <a:moveTo>
                    <a:pt x="0" y="0"/>
                  </a:moveTo>
                  <a:lnTo>
                    <a:pt x="5181600" y="0"/>
                  </a:lnTo>
                  <a:lnTo>
                    <a:pt x="5181600" y="11629771"/>
                  </a:lnTo>
                  <a:lnTo>
                    <a:pt x="0" y="11629771"/>
                  </a:lnTo>
                  <a:lnTo>
                    <a:pt x="0" y="0"/>
                  </a:lnTo>
                  <a:close/>
                </a:path>
              </a:pathLst>
            </a:custGeom>
            <a:blipFill>
              <a:blip r:embed="rId2"/>
              <a:stretch>
                <a:fillRect l="0" t="-34" r="0" b="-34"/>
              </a:stretch>
            </a:blipFill>
          </p:spPr>
        </p:sp>
      </p:grpSp>
      <p:grpSp>
        <p:nvGrpSpPr>
          <p:cNvPr name="Group 5" id="5"/>
          <p:cNvGrpSpPr>
            <a:grpSpLocks noChangeAspect="true"/>
          </p:cNvGrpSpPr>
          <p:nvPr/>
        </p:nvGrpSpPr>
        <p:grpSpPr>
          <a:xfrm rot="0">
            <a:off x="10439400" y="1564640"/>
            <a:ext cx="3886200" cy="8722360"/>
            <a:chOff x="0" y="0"/>
            <a:chExt cx="5181600" cy="11629813"/>
          </a:xfrm>
        </p:grpSpPr>
        <p:sp>
          <p:nvSpPr>
            <p:cNvPr name="Freeform 6" id="6" descr="A screenshot of a phone  AI-generated content may be incorrect."/>
            <p:cNvSpPr/>
            <p:nvPr/>
          </p:nvSpPr>
          <p:spPr>
            <a:xfrm flipH="false" flipV="false" rot="0">
              <a:off x="0" y="0"/>
              <a:ext cx="5181600" cy="11629771"/>
            </a:xfrm>
            <a:custGeom>
              <a:avLst/>
              <a:gdLst/>
              <a:ahLst/>
              <a:cxnLst/>
              <a:rect r="r" b="b" t="t" l="l"/>
              <a:pathLst>
                <a:path h="11629771" w="5181600">
                  <a:moveTo>
                    <a:pt x="0" y="0"/>
                  </a:moveTo>
                  <a:lnTo>
                    <a:pt x="5181600" y="0"/>
                  </a:lnTo>
                  <a:lnTo>
                    <a:pt x="5181600" y="11629771"/>
                  </a:lnTo>
                  <a:lnTo>
                    <a:pt x="0" y="11629771"/>
                  </a:lnTo>
                  <a:lnTo>
                    <a:pt x="0" y="0"/>
                  </a:lnTo>
                  <a:close/>
                </a:path>
              </a:pathLst>
            </a:custGeom>
            <a:blipFill>
              <a:blip r:embed="rId3"/>
              <a:stretch>
                <a:fillRect l="0" t="-34" r="0" b="-34"/>
              </a:stretch>
            </a:blipFill>
          </p:spPr>
        </p:sp>
      </p:gr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5334000" y="-733425"/>
            <a:ext cx="11201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Trang quản trị viên</a:t>
            </a:r>
          </a:p>
        </p:txBody>
      </p:sp>
      <p:grpSp>
        <p:nvGrpSpPr>
          <p:cNvPr name="Group 3" id="3"/>
          <p:cNvGrpSpPr>
            <a:grpSpLocks noChangeAspect="true"/>
          </p:cNvGrpSpPr>
          <p:nvPr/>
        </p:nvGrpSpPr>
        <p:grpSpPr>
          <a:xfrm rot="0">
            <a:off x="685800" y="1790700"/>
            <a:ext cx="16522952" cy="7924800"/>
            <a:chOff x="0" y="0"/>
            <a:chExt cx="22030603" cy="10566400"/>
          </a:xfrm>
        </p:grpSpPr>
        <p:sp>
          <p:nvSpPr>
            <p:cNvPr name="Freeform 4" id="4"/>
            <p:cNvSpPr/>
            <p:nvPr/>
          </p:nvSpPr>
          <p:spPr>
            <a:xfrm flipH="false" flipV="false" rot="0">
              <a:off x="0" y="0"/>
              <a:ext cx="22030562" cy="10566400"/>
            </a:xfrm>
            <a:custGeom>
              <a:avLst/>
              <a:gdLst/>
              <a:ahLst/>
              <a:cxnLst/>
              <a:rect r="r" b="b" t="t" l="l"/>
              <a:pathLst>
                <a:path h="10566400" w="22030562">
                  <a:moveTo>
                    <a:pt x="0" y="0"/>
                  </a:moveTo>
                  <a:lnTo>
                    <a:pt x="22030562" y="0"/>
                  </a:lnTo>
                  <a:lnTo>
                    <a:pt x="22030562" y="10566400"/>
                  </a:lnTo>
                  <a:lnTo>
                    <a:pt x="0" y="10566400"/>
                  </a:lnTo>
                  <a:lnTo>
                    <a:pt x="0" y="0"/>
                  </a:lnTo>
                  <a:close/>
                </a:path>
              </a:pathLst>
            </a:custGeom>
            <a:blipFill>
              <a:blip r:embed="rId2"/>
              <a:stretch>
                <a:fillRect l="0" t="0" r="0" b="0"/>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381000" y="2105618"/>
            <a:ext cx="7243391" cy="491514"/>
          </a:xfrm>
          <a:prstGeom prst="rect">
            <a:avLst/>
          </a:prstGeom>
        </p:spPr>
        <p:txBody>
          <a:bodyPr anchor="t" rtlCol="false" tIns="0" lIns="0" bIns="0" rIns="0">
            <a:spAutoFit/>
          </a:bodyPr>
          <a:lstStyle/>
          <a:p>
            <a:pPr algn="just">
              <a:lnSpc>
                <a:spcPts val="4200"/>
              </a:lnSpc>
            </a:pPr>
            <a:r>
              <a:rPr lang="en-US" b="true" sz="5400" spc="-75">
                <a:solidFill>
                  <a:srgbClr val="303030"/>
                </a:solidFill>
                <a:latin typeface="Calibri (MS) Bold"/>
                <a:ea typeface="Calibri (MS) Bold"/>
                <a:cs typeface="Calibri (MS) Bold"/>
                <a:sym typeface="Calibri (MS) Bold"/>
              </a:rPr>
              <a:t>Lý do chọn đề tài</a:t>
            </a:r>
          </a:p>
        </p:txBody>
      </p:sp>
      <p:sp>
        <p:nvSpPr>
          <p:cNvPr name="TextBox 3" id="3"/>
          <p:cNvSpPr txBox="true"/>
          <p:nvPr/>
        </p:nvSpPr>
        <p:spPr>
          <a:xfrm rot="0">
            <a:off x="381000" y="2681484"/>
            <a:ext cx="10439400" cy="6056897"/>
          </a:xfrm>
          <a:prstGeom prst="rect">
            <a:avLst/>
          </a:prstGeom>
        </p:spPr>
        <p:txBody>
          <a:bodyPr anchor="t" rtlCol="false" tIns="0" lIns="0" bIns="0" rIns="0">
            <a:spAutoFit/>
          </a:bodyPr>
          <a:lstStyle/>
          <a:p>
            <a:pPr algn="just" marL="386080" indent="-193040" lvl="1">
              <a:lnSpc>
                <a:spcPts val="5760"/>
              </a:lnSpc>
              <a:buFont typeface="Arial"/>
              <a:buChar char="•"/>
            </a:pPr>
            <a:r>
              <a:rPr lang="en-US" sz="3200">
                <a:solidFill>
                  <a:srgbClr val="000000"/>
                </a:solidFill>
                <a:latin typeface="Calibri (MS)"/>
                <a:ea typeface="Calibri (MS)"/>
                <a:cs typeface="Calibri (MS)"/>
                <a:sym typeface="Calibri (MS)"/>
              </a:rPr>
              <a:t>Thương mại điện tử ngày càng phổ biến và gắn liền với thói quen mua sắm hằng ngày của mọi người.</a:t>
            </a:r>
          </a:p>
          <a:p>
            <a:pPr algn="just" marL="386080" indent="-193040" lvl="1">
              <a:lnSpc>
                <a:spcPts val="5760"/>
              </a:lnSpc>
              <a:buFont typeface="Arial"/>
              <a:buChar char="•"/>
            </a:pPr>
            <a:r>
              <a:rPr lang="en-US" sz="3200">
                <a:solidFill>
                  <a:srgbClr val="000000"/>
                </a:solidFill>
                <a:latin typeface="Calibri (MS)"/>
                <a:ea typeface="Calibri (MS)"/>
                <a:cs typeface="Calibri (MS)"/>
                <a:sym typeface="Calibri (MS)"/>
              </a:rPr>
              <a:t>Việc tự xây dựng một hệ thống TMĐT giúp nhóm hiểu rõ hơn cách công nghệ hỗ trợ doanh nghiệp trong việc bán hàng và quản lý sản phẩm.</a:t>
            </a:r>
          </a:p>
          <a:p>
            <a:pPr algn="just" marL="386080" indent="-193040" lvl="1">
              <a:lnSpc>
                <a:spcPts val="5760"/>
              </a:lnSpc>
              <a:buFont typeface="Arial"/>
              <a:buChar char="•"/>
            </a:pPr>
            <a:r>
              <a:rPr lang="en-US" sz="3200">
                <a:solidFill>
                  <a:srgbClr val="000000"/>
                </a:solidFill>
                <a:latin typeface="Calibri (MS)"/>
                <a:ea typeface="Calibri (MS)"/>
                <a:cs typeface="Calibri (MS)"/>
                <a:sym typeface="Calibri (MS)"/>
              </a:rPr>
              <a:t>Đề tài này còn là cơ hội để rèn luyện kỹ năng lập trình, thiết kế giao diện, làm việc với cơ sở dữ liệu và tích hợp thanh toán trực tuyến một cách thực tế.</a:t>
            </a:r>
          </a:p>
        </p:txBody>
      </p:sp>
      <p:grpSp>
        <p:nvGrpSpPr>
          <p:cNvPr name="Group 4" id="4"/>
          <p:cNvGrpSpPr>
            <a:grpSpLocks noChangeAspect="true"/>
          </p:cNvGrpSpPr>
          <p:nvPr/>
        </p:nvGrpSpPr>
        <p:grpSpPr>
          <a:xfrm rot="0">
            <a:off x="11277600" y="3695700"/>
            <a:ext cx="6817201" cy="4953000"/>
            <a:chOff x="0" y="0"/>
            <a:chExt cx="9089601" cy="6604000"/>
          </a:xfrm>
        </p:grpSpPr>
        <p:sp>
          <p:nvSpPr>
            <p:cNvPr name="Freeform 5" id="5" descr="Thương mại điện tử (e-Commerce) là gì? Các loại hình giao dịch"/>
            <p:cNvSpPr/>
            <p:nvPr/>
          </p:nvSpPr>
          <p:spPr>
            <a:xfrm flipH="false" flipV="false" rot="0">
              <a:off x="0" y="0"/>
              <a:ext cx="9089644" cy="6604000"/>
            </a:xfrm>
            <a:custGeom>
              <a:avLst/>
              <a:gdLst/>
              <a:ahLst/>
              <a:cxnLst/>
              <a:rect r="r" b="b" t="t" l="l"/>
              <a:pathLst>
                <a:path h="6604000" w="9089644">
                  <a:moveTo>
                    <a:pt x="0" y="0"/>
                  </a:moveTo>
                  <a:lnTo>
                    <a:pt x="9089644" y="0"/>
                  </a:lnTo>
                  <a:lnTo>
                    <a:pt x="9089644" y="6604000"/>
                  </a:lnTo>
                  <a:lnTo>
                    <a:pt x="0" y="6604000"/>
                  </a:lnTo>
                  <a:lnTo>
                    <a:pt x="0" y="0"/>
                  </a:lnTo>
                  <a:close/>
                </a:path>
              </a:pathLst>
            </a:custGeom>
            <a:blipFill>
              <a:blip r:embed="rId2"/>
              <a:stretch>
                <a:fillRect l="0" t="0" r="-30611" b="0"/>
              </a:stretch>
            </a:blipFill>
          </p:spPr>
        </p:sp>
      </p:grpSp>
      <p:sp>
        <p:nvSpPr>
          <p:cNvPr name="TextBox 6" id="6"/>
          <p:cNvSpPr txBox="true"/>
          <p:nvPr/>
        </p:nvSpPr>
        <p:spPr>
          <a:xfrm rot="0">
            <a:off x="-419100" y="-286010"/>
            <a:ext cx="19126200" cy="2176577"/>
          </a:xfrm>
          <a:prstGeom prst="rect">
            <a:avLst/>
          </a:prstGeom>
        </p:spPr>
        <p:txBody>
          <a:bodyPr anchor="t" rtlCol="false" tIns="0" lIns="0" bIns="0" rIns="0">
            <a:spAutoFit/>
          </a:bodyPr>
          <a:lstStyle/>
          <a:p>
            <a:pPr algn="ctr">
              <a:lnSpc>
                <a:spcPts val="13620"/>
              </a:lnSpc>
            </a:pPr>
            <a:r>
              <a:rPr lang="en-US" b="true" sz="8000" spc="-350">
                <a:solidFill>
                  <a:srgbClr val="303030"/>
                </a:solidFill>
                <a:latin typeface="Calibri (MS) Bold"/>
                <a:ea typeface="Calibri (MS) Bold"/>
                <a:cs typeface="Calibri (MS) Bold"/>
                <a:sym typeface="Calibri (MS) Bold"/>
              </a:rPr>
              <a:t>Tổng quan</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5410200" y="-885825"/>
            <a:ext cx="11201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Trang quản trị viên</a:t>
            </a:r>
          </a:p>
        </p:txBody>
      </p:sp>
      <p:grpSp>
        <p:nvGrpSpPr>
          <p:cNvPr name="Group 3" id="3"/>
          <p:cNvGrpSpPr>
            <a:grpSpLocks noChangeAspect="true"/>
          </p:cNvGrpSpPr>
          <p:nvPr/>
        </p:nvGrpSpPr>
        <p:grpSpPr>
          <a:xfrm rot="0">
            <a:off x="571499" y="1638300"/>
            <a:ext cx="17188141" cy="8305800"/>
            <a:chOff x="0" y="0"/>
            <a:chExt cx="22917521" cy="11074400"/>
          </a:xfrm>
        </p:grpSpPr>
        <p:sp>
          <p:nvSpPr>
            <p:cNvPr name="Freeform 4" id="4"/>
            <p:cNvSpPr/>
            <p:nvPr/>
          </p:nvSpPr>
          <p:spPr>
            <a:xfrm flipH="false" flipV="false" rot="0">
              <a:off x="0" y="0"/>
              <a:ext cx="22917531" cy="11074400"/>
            </a:xfrm>
            <a:custGeom>
              <a:avLst/>
              <a:gdLst/>
              <a:ahLst/>
              <a:cxnLst/>
              <a:rect r="r" b="b" t="t" l="l"/>
              <a:pathLst>
                <a:path h="11074400" w="22917531">
                  <a:moveTo>
                    <a:pt x="0" y="0"/>
                  </a:moveTo>
                  <a:lnTo>
                    <a:pt x="22917531" y="0"/>
                  </a:lnTo>
                  <a:lnTo>
                    <a:pt x="22917531" y="11074400"/>
                  </a:lnTo>
                  <a:lnTo>
                    <a:pt x="0" y="11074400"/>
                  </a:lnTo>
                  <a:lnTo>
                    <a:pt x="0" y="0"/>
                  </a:lnTo>
                  <a:close/>
                </a:path>
              </a:pathLst>
            </a:custGeom>
            <a:blipFill>
              <a:blip r:embed="rId2"/>
              <a:stretch>
                <a:fillRect l="0" t="0" r="0" b="0"/>
              </a:stretch>
            </a:blipFill>
          </p:spPr>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5275662" y="-619125"/>
            <a:ext cx="8012233" cy="183838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Trang quản trị viên</a:t>
            </a:r>
          </a:p>
        </p:txBody>
      </p:sp>
      <p:grpSp>
        <p:nvGrpSpPr>
          <p:cNvPr name="Group 3" id="3"/>
          <p:cNvGrpSpPr>
            <a:grpSpLocks noChangeAspect="true"/>
          </p:cNvGrpSpPr>
          <p:nvPr/>
        </p:nvGrpSpPr>
        <p:grpSpPr>
          <a:xfrm rot="0">
            <a:off x="152400" y="1562100"/>
            <a:ext cx="17621710" cy="8500972"/>
            <a:chOff x="0" y="0"/>
            <a:chExt cx="23495613" cy="11334629"/>
          </a:xfrm>
        </p:grpSpPr>
        <p:sp>
          <p:nvSpPr>
            <p:cNvPr name="Freeform 4" id="4"/>
            <p:cNvSpPr/>
            <p:nvPr/>
          </p:nvSpPr>
          <p:spPr>
            <a:xfrm flipH="false" flipV="false" rot="0">
              <a:off x="0" y="0"/>
              <a:ext cx="23495636" cy="11334623"/>
            </a:xfrm>
            <a:custGeom>
              <a:avLst/>
              <a:gdLst/>
              <a:ahLst/>
              <a:cxnLst/>
              <a:rect r="r" b="b" t="t" l="l"/>
              <a:pathLst>
                <a:path h="11334623" w="23495636">
                  <a:moveTo>
                    <a:pt x="0" y="0"/>
                  </a:moveTo>
                  <a:lnTo>
                    <a:pt x="23495636" y="0"/>
                  </a:lnTo>
                  <a:lnTo>
                    <a:pt x="23495636" y="11334623"/>
                  </a:lnTo>
                  <a:lnTo>
                    <a:pt x="0" y="11334623"/>
                  </a:lnTo>
                  <a:lnTo>
                    <a:pt x="0" y="0"/>
                  </a:lnTo>
                  <a:close/>
                </a:path>
              </a:pathLst>
            </a:custGeom>
            <a:blipFill>
              <a:blip r:embed="rId2"/>
              <a:stretch>
                <a:fillRect l="0" t="0" r="0" b="0"/>
              </a:stretch>
            </a:blipFill>
          </p:spPr>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5410200" y="-885825"/>
            <a:ext cx="11201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Trang quản trị viên</a:t>
            </a:r>
          </a:p>
        </p:txBody>
      </p:sp>
      <p:grpSp>
        <p:nvGrpSpPr>
          <p:cNvPr name="Group 3" id="3"/>
          <p:cNvGrpSpPr>
            <a:grpSpLocks noChangeAspect="true"/>
          </p:cNvGrpSpPr>
          <p:nvPr/>
        </p:nvGrpSpPr>
        <p:grpSpPr>
          <a:xfrm rot="0">
            <a:off x="211027" y="1562100"/>
            <a:ext cx="17865946" cy="8567788"/>
            <a:chOff x="0" y="0"/>
            <a:chExt cx="23821261" cy="11423717"/>
          </a:xfrm>
        </p:grpSpPr>
        <p:sp>
          <p:nvSpPr>
            <p:cNvPr name="Freeform 4" id="4"/>
            <p:cNvSpPr/>
            <p:nvPr/>
          </p:nvSpPr>
          <p:spPr>
            <a:xfrm flipH="false" flipV="false" rot="0">
              <a:off x="0" y="0"/>
              <a:ext cx="23821262" cy="11423777"/>
            </a:xfrm>
            <a:custGeom>
              <a:avLst/>
              <a:gdLst/>
              <a:ahLst/>
              <a:cxnLst/>
              <a:rect r="r" b="b" t="t" l="l"/>
              <a:pathLst>
                <a:path h="11423777" w="23821262">
                  <a:moveTo>
                    <a:pt x="0" y="0"/>
                  </a:moveTo>
                  <a:lnTo>
                    <a:pt x="23821262" y="0"/>
                  </a:lnTo>
                  <a:lnTo>
                    <a:pt x="23821262" y="11423777"/>
                  </a:lnTo>
                  <a:lnTo>
                    <a:pt x="0" y="11423777"/>
                  </a:lnTo>
                  <a:lnTo>
                    <a:pt x="0" y="0"/>
                  </a:lnTo>
                  <a:close/>
                </a:path>
              </a:pathLst>
            </a:custGeom>
            <a:blipFill>
              <a:blip r:embed="rId2"/>
              <a:stretch>
                <a:fillRect l="0" t="0" r="0" b="0"/>
              </a:stretch>
            </a:blipFill>
          </p:spPr>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6477000" y="-428625"/>
            <a:ext cx="4343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KIỂM THỬ</a:t>
            </a:r>
          </a:p>
        </p:txBody>
      </p:sp>
      <p:grpSp>
        <p:nvGrpSpPr>
          <p:cNvPr name="Group 3" id="3"/>
          <p:cNvGrpSpPr>
            <a:grpSpLocks noChangeAspect="true"/>
          </p:cNvGrpSpPr>
          <p:nvPr/>
        </p:nvGrpSpPr>
        <p:grpSpPr>
          <a:xfrm rot="0">
            <a:off x="138708" y="3771900"/>
            <a:ext cx="9704721" cy="4724400"/>
            <a:chOff x="0" y="0"/>
            <a:chExt cx="12939628" cy="6299200"/>
          </a:xfrm>
        </p:grpSpPr>
        <p:sp>
          <p:nvSpPr>
            <p:cNvPr name="Freeform 4" id="4" descr="A screenshot of a computer  AI-generated content may be incorrect."/>
            <p:cNvSpPr/>
            <p:nvPr/>
          </p:nvSpPr>
          <p:spPr>
            <a:xfrm flipH="false" flipV="false" rot="0">
              <a:off x="0" y="0"/>
              <a:ext cx="12939649" cy="6299200"/>
            </a:xfrm>
            <a:custGeom>
              <a:avLst/>
              <a:gdLst/>
              <a:ahLst/>
              <a:cxnLst/>
              <a:rect r="r" b="b" t="t" l="l"/>
              <a:pathLst>
                <a:path h="6299200" w="12939649">
                  <a:moveTo>
                    <a:pt x="0" y="0"/>
                  </a:moveTo>
                  <a:lnTo>
                    <a:pt x="12939649" y="0"/>
                  </a:lnTo>
                  <a:lnTo>
                    <a:pt x="12939649" y="6299200"/>
                  </a:lnTo>
                  <a:lnTo>
                    <a:pt x="0" y="6299200"/>
                  </a:lnTo>
                  <a:lnTo>
                    <a:pt x="0" y="0"/>
                  </a:lnTo>
                  <a:close/>
                </a:path>
              </a:pathLst>
            </a:custGeom>
            <a:blipFill>
              <a:blip r:embed="rId2"/>
              <a:stretch>
                <a:fillRect l="0" t="0" r="-61630" b="0"/>
              </a:stretch>
            </a:blipFill>
          </p:spPr>
        </p:sp>
      </p:grpSp>
      <p:grpSp>
        <p:nvGrpSpPr>
          <p:cNvPr name="Group 5" id="5"/>
          <p:cNvGrpSpPr>
            <a:grpSpLocks noChangeAspect="true"/>
          </p:cNvGrpSpPr>
          <p:nvPr/>
        </p:nvGrpSpPr>
        <p:grpSpPr>
          <a:xfrm rot="0">
            <a:off x="10156370" y="3751338"/>
            <a:ext cx="8014693" cy="4724400"/>
            <a:chOff x="0" y="0"/>
            <a:chExt cx="10686257" cy="6299200"/>
          </a:xfrm>
        </p:grpSpPr>
        <p:sp>
          <p:nvSpPr>
            <p:cNvPr name="Freeform 6" id="6" descr="A screenshot of a computer  AI-generated content may be incorrect."/>
            <p:cNvSpPr/>
            <p:nvPr/>
          </p:nvSpPr>
          <p:spPr>
            <a:xfrm flipH="false" flipV="false" rot="0">
              <a:off x="0" y="0"/>
              <a:ext cx="10686288" cy="6299200"/>
            </a:xfrm>
            <a:custGeom>
              <a:avLst/>
              <a:gdLst/>
              <a:ahLst/>
              <a:cxnLst/>
              <a:rect r="r" b="b" t="t" l="l"/>
              <a:pathLst>
                <a:path h="6299200" w="10686288">
                  <a:moveTo>
                    <a:pt x="0" y="0"/>
                  </a:moveTo>
                  <a:lnTo>
                    <a:pt x="10686288" y="0"/>
                  </a:lnTo>
                  <a:lnTo>
                    <a:pt x="10686288" y="6299200"/>
                  </a:lnTo>
                  <a:lnTo>
                    <a:pt x="0" y="6299200"/>
                  </a:lnTo>
                  <a:lnTo>
                    <a:pt x="0" y="0"/>
                  </a:lnTo>
                  <a:close/>
                </a:path>
              </a:pathLst>
            </a:custGeom>
            <a:blipFill>
              <a:blip r:embed="rId3"/>
              <a:stretch>
                <a:fillRect l="0" t="0" r="-46449" b="0"/>
              </a:stretch>
            </a:blipFill>
          </p:spPr>
        </p:sp>
      </p:grpSp>
      <p:sp>
        <p:nvSpPr>
          <p:cNvPr name="TextBox 7" id="7"/>
          <p:cNvSpPr txBox="true"/>
          <p:nvPr/>
        </p:nvSpPr>
        <p:spPr>
          <a:xfrm rot="0">
            <a:off x="171365" y="2362200"/>
            <a:ext cx="5334000" cy="1011840"/>
          </a:xfrm>
          <a:prstGeom prst="rect">
            <a:avLst/>
          </a:prstGeom>
        </p:spPr>
        <p:txBody>
          <a:bodyPr anchor="t" rtlCol="false" tIns="0" lIns="0" bIns="0" rIns="0">
            <a:spAutoFit/>
          </a:bodyPr>
          <a:lstStyle/>
          <a:p>
            <a:pPr algn="just">
              <a:lnSpc>
                <a:spcPts val="6480"/>
              </a:lnSpc>
            </a:pPr>
            <a:r>
              <a:rPr lang="en-US" sz="3600" b="true">
                <a:solidFill>
                  <a:srgbClr val="000000"/>
                </a:solidFill>
                <a:latin typeface="Calibri (MS) Bold"/>
                <a:ea typeface="Calibri (MS) Bold"/>
                <a:cs typeface="Calibri (MS) Bold"/>
                <a:sym typeface="Calibri (MS) Bold"/>
              </a:rPr>
              <a:t>Kiểm thử hiệu năng</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6462486" y="-133918"/>
            <a:ext cx="4343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KẾT LUẬN</a:t>
            </a:r>
          </a:p>
        </p:txBody>
      </p:sp>
      <p:sp>
        <p:nvSpPr>
          <p:cNvPr name="TextBox 3" id="3"/>
          <p:cNvSpPr txBox="true"/>
          <p:nvPr/>
        </p:nvSpPr>
        <p:spPr>
          <a:xfrm rot="0">
            <a:off x="1143000" y="2371725"/>
            <a:ext cx="5334000" cy="1244074"/>
          </a:xfrm>
          <a:prstGeom prst="rect">
            <a:avLst/>
          </a:prstGeom>
        </p:spPr>
        <p:txBody>
          <a:bodyPr anchor="t" rtlCol="false" tIns="0" lIns="0" bIns="0" rIns="0">
            <a:spAutoFit/>
          </a:bodyPr>
          <a:lstStyle/>
          <a:p>
            <a:pPr algn="just">
              <a:lnSpc>
                <a:spcPts val="7920"/>
              </a:lnSpc>
            </a:pPr>
            <a:r>
              <a:rPr lang="en-US" sz="4400" b="true">
                <a:solidFill>
                  <a:srgbClr val="000000"/>
                </a:solidFill>
                <a:latin typeface="Calibri (MS) Bold"/>
                <a:ea typeface="Calibri (MS) Bold"/>
                <a:cs typeface="Calibri (MS) Bold"/>
                <a:sym typeface="Calibri (MS) Bold"/>
              </a:rPr>
              <a:t>Kết quả đạt được</a:t>
            </a:r>
          </a:p>
        </p:txBody>
      </p:sp>
      <p:sp>
        <p:nvSpPr>
          <p:cNvPr name="TextBox 4" id="4"/>
          <p:cNvSpPr txBox="true"/>
          <p:nvPr/>
        </p:nvSpPr>
        <p:spPr>
          <a:xfrm rot="0">
            <a:off x="533400" y="3657600"/>
            <a:ext cx="17449800" cy="4907280"/>
          </a:xfrm>
          <a:prstGeom prst="rect">
            <a:avLst/>
          </a:prstGeom>
        </p:spPr>
        <p:txBody>
          <a:bodyPr anchor="t" rtlCol="false" tIns="0" lIns="0" bIns="0" rIns="0">
            <a:spAutoFit/>
          </a:bodyPr>
          <a:lstStyle/>
          <a:p>
            <a:pPr algn="just" marL="434340" indent="-217170" lvl="1">
              <a:lnSpc>
                <a:spcPts val="6480"/>
              </a:lnSpc>
              <a:buFont typeface="Arial"/>
              <a:buChar char="•"/>
            </a:pPr>
            <a:r>
              <a:rPr lang="en-US" sz="3600" spc="-74">
                <a:solidFill>
                  <a:srgbClr val="303030"/>
                </a:solidFill>
                <a:latin typeface="Calibri (MS)"/>
                <a:ea typeface="Calibri (MS)"/>
                <a:cs typeface="Calibri (MS)"/>
                <a:sym typeface="Calibri (MS)"/>
              </a:rPr>
              <a:t>Đã xây dựng được dự án hệ thống sàn thương mại điện tử với các chức năng cho người dùng, người bán và quản trị viên.</a:t>
            </a:r>
          </a:p>
          <a:p>
            <a:pPr algn="just" marL="434340" indent="-217170" lvl="1">
              <a:lnSpc>
                <a:spcPts val="6480"/>
              </a:lnSpc>
              <a:buFont typeface="Arial"/>
              <a:buChar char="•"/>
            </a:pPr>
            <a:r>
              <a:rPr lang="en-US" sz="3600" spc="-74">
                <a:solidFill>
                  <a:srgbClr val="303030"/>
                </a:solidFill>
                <a:latin typeface="Calibri (MS)"/>
                <a:ea typeface="Calibri (MS)"/>
                <a:cs typeface="Calibri (MS)"/>
                <a:sym typeface="Calibri (MS)"/>
              </a:rPr>
              <a:t>Backend </a:t>
            </a:r>
            <a:r>
              <a:rPr lang="en-US" sz="3600" spc="-74">
                <a:solidFill>
                  <a:srgbClr val="000000"/>
                </a:solidFill>
                <a:latin typeface="Calibri (MS)"/>
                <a:ea typeface="Calibri (MS)"/>
                <a:cs typeface="Calibri (MS)"/>
                <a:sym typeface="Calibri (MS)"/>
              </a:rPr>
              <a:t>dùng NodeJS và MongoDB, có các API đăng ký, đăng nhập, quản lý sản phẩm, đơn hàng và tích hợp thanh toán VNPay.</a:t>
            </a:r>
          </a:p>
          <a:p>
            <a:pPr algn="just" marL="434340" indent="-217170" lvl="1">
              <a:lnSpc>
                <a:spcPts val="6480"/>
              </a:lnSpc>
              <a:buFont typeface="Arial"/>
              <a:buChar char="•"/>
            </a:pPr>
            <a:r>
              <a:rPr lang="en-US" sz="3600" spc="-74">
                <a:solidFill>
                  <a:srgbClr val="000000"/>
                </a:solidFill>
                <a:latin typeface="Calibri (MS)"/>
                <a:ea typeface="Calibri (MS)"/>
                <a:cs typeface="Calibri (MS)"/>
                <a:sym typeface="Calibri (MS)"/>
              </a:rPr>
              <a:t>Frontend được làm bằng Flutter, có giao diện thân thiện, dễ sử dụng và kết nối trực tiếp với backend qua API.</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6462486" y="-47625"/>
            <a:ext cx="4343400" cy="2274963"/>
          </a:xfrm>
          <a:prstGeom prst="rect">
            <a:avLst/>
          </a:prstGeom>
        </p:spPr>
        <p:txBody>
          <a:bodyPr anchor="t" rtlCol="false" tIns="0" lIns="0" bIns="0" rIns="0">
            <a:spAutoFit/>
          </a:bodyPr>
          <a:lstStyle/>
          <a:p>
            <a:pPr algn="just">
              <a:lnSpc>
                <a:spcPts val="14400"/>
              </a:lnSpc>
            </a:pPr>
            <a:r>
              <a:rPr lang="en-US" b="true" sz="8000" spc="-75">
                <a:solidFill>
                  <a:srgbClr val="303030"/>
                </a:solidFill>
                <a:latin typeface="Calibri (MS) Bold"/>
                <a:ea typeface="Calibri (MS) Bold"/>
                <a:cs typeface="Calibri (MS) Bold"/>
                <a:sym typeface="Calibri (MS) Bold"/>
              </a:rPr>
              <a:t>KẾT LUẬN</a:t>
            </a:r>
          </a:p>
        </p:txBody>
      </p:sp>
      <p:sp>
        <p:nvSpPr>
          <p:cNvPr name="TextBox 3" id="3"/>
          <p:cNvSpPr txBox="true"/>
          <p:nvPr/>
        </p:nvSpPr>
        <p:spPr>
          <a:xfrm rot="0">
            <a:off x="1128486" y="2752725"/>
            <a:ext cx="5334000" cy="1244074"/>
          </a:xfrm>
          <a:prstGeom prst="rect">
            <a:avLst/>
          </a:prstGeom>
        </p:spPr>
        <p:txBody>
          <a:bodyPr anchor="t" rtlCol="false" tIns="0" lIns="0" bIns="0" rIns="0">
            <a:spAutoFit/>
          </a:bodyPr>
          <a:lstStyle/>
          <a:p>
            <a:pPr algn="just">
              <a:lnSpc>
                <a:spcPts val="7920"/>
              </a:lnSpc>
            </a:pPr>
            <a:r>
              <a:rPr lang="en-US" sz="4400" b="true">
                <a:solidFill>
                  <a:srgbClr val="000000"/>
                </a:solidFill>
                <a:latin typeface="Calibri (MS) Bold"/>
                <a:ea typeface="Calibri (MS) Bold"/>
                <a:cs typeface="Calibri (MS) Bold"/>
                <a:sym typeface="Calibri (MS) Bold"/>
              </a:rPr>
              <a:t>Hướng phát triển</a:t>
            </a:r>
          </a:p>
        </p:txBody>
      </p:sp>
      <p:sp>
        <p:nvSpPr>
          <p:cNvPr name="TextBox 4" id="4"/>
          <p:cNvSpPr txBox="true"/>
          <p:nvPr/>
        </p:nvSpPr>
        <p:spPr>
          <a:xfrm rot="0">
            <a:off x="533400" y="4038600"/>
            <a:ext cx="17449800" cy="3504831"/>
          </a:xfrm>
          <a:prstGeom prst="rect">
            <a:avLst/>
          </a:prstGeom>
        </p:spPr>
        <p:txBody>
          <a:bodyPr anchor="t" rtlCol="false" tIns="0" lIns="0" bIns="0" rIns="0">
            <a:spAutoFit/>
          </a:bodyPr>
          <a:lstStyle/>
          <a:p>
            <a:pPr algn="just" marL="434340" indent="-217170" lvl="1">
              <a:lnSpc>
                <a:spcPts val="6480"/>
              </a:lnSpc>
              <a:buFont typeface="Arial"/>
              <a:buChar char="•"/>
            </a:pPr>
            <a:r>
              <a:rPr lang="en-US" sz="3600">
                <a:solidFill>
                  <a:srgbClr val="000000"/>
                </a:solidFill>
                <a:latin typeface="Calibri (MS)"/>
                <a:ea typeface="Calibri (MS)"/>
                <a:cs typeface="Calibri (MS)"/>
                <a:sym typeface="Calibri (MS)"/>
              </a:rPr>
              <a:t>Mở rộng hệ thống lên phiên bản web để tiếp cận nhiều người dùng hơn.</a:t>
            </a:r>
          </a:p>
          <a:p>
            <a:pPr algn="just" marL="434340" indent="-217170" lvl="1">
              <a:lnSpc>
                <a:spcPts val="6480"/>
              </a:lnSpc>
              <a:buFont typeface="Arial"/>
              <a:buChar char="•"/>
            </a:pPr>
            <a:r>
              <a:rPr lang="en-US" sz="3600">
                <a:solidFill>
                  <a:srgbClr val="000000"/>
                </a:solidFill>
                <a:latin typeface="Calibri (MS)"/>
                <a:ea typeface="Calibri (MS)"/>
                <a:cs typeface="Calibri (MS)"/>
                <a:sym typeface="Calibri (MS)"/>
              </a:rPr>
              <a:t>Bổ sung chức năng đánh giá, bình luận và chat trực tiếp giữa người mua – người bán.</a:t>
            </a:r>
          </a:p>
          <a:p>
            <a:pPr algn="just" marL="434340" indent="-217170" lvl="1">
              <a:lnSpc>
                <a:spcPts val="6480"/>
              </a:lnSpc>
              <a:buFont typeface="Arial"/>
              <a:buChar char="•"/>
            </a:pPr>
            <a:r>
              <a:rPr lang="en-US" sz="3600">
                <a:solidFill>
                  <a:srgbClr val="000000"/>
                </a:solidFill>
                <a:latin typeface="Calibri (MS)"/>
                <a:ea typeface="Calibri (MS)"/>
                <a:cs typeface="Calibri (MS)"/>
                <a:sym typeface="Calibri (MS)"/>
              </a:rPr>
              <a:t>Tích hợp thêm ZaloPay hoặc Momo bên cạnh VNPay.</a:t>
            </a:r>
          </a:p>
          <a:p>
            <a:pPr algn="just" marL="434340" indent="-217170" lvl="1">
              <a:lnSpc>
                <a:spcPts val="6480"/>
              </a:lnSpc>
              <a:buFont typeface="Arial"/>
              <a:buChar char="•"/>
            </a:pPr>
            <a:r>
              <a:rPr lang="en-US" sz="3600">
                <a:solidFill>
                  <a:srgbClr val="000000"/>
                </a:solidFill>
                <a:latin typeface="Calibri (MS)"/>
                <a:ea typeface="Calibri (MS)"/>
                <a:cs typeface="Calibri (MS)"/>
                <a:sym typeface="Calibri (MS)"/>
              </a:rPr>
              <a:t>Nâng cấp bảo mật và trải nghiệm người dung.</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3581400" y="4991100"/>
            <a:ext cx="11639860" cy="1126427"/>
          </a:xfrm>
          <a:prstGeom prst="rect">
            <a:avLst/>
          </a:prstGeom>
        </p:spPr>
        <p:txBody>
          <a:bodyPr anchor="t" rtlCol="false" tIns="0" lIns="0" bIns="0" rIns="0">
            <a:spAutoFit/>
          </a:bodyPr>
          <a:lstStyle/>
          <a:p>
            <a:pPr algn="ctr">
              <a:lnSpc>
                <a:spcPts val="13619"/>
              </a:lnSpc>
            </a:pPr>
            <a:r>
              <a:rPr lang="en-US" sz="17400" i="true" spc="-898">
                <a:solidFill>
                  <a:srgbClr val="303030"/>
                </a:solidFill>
                <a:latin typeface="Playfair Display Italics"/>
                <a:ea typeface="Playfair Display Italics"/>
                <a:cs typeface="Playfair Display Italics"/>
                <a:sym typeface="Playfair Display Italics"/>
              </a:rPr>
              <a:t>Thank You</a:t>
            </a:r>
            <a:r>
              <a:rPr lang="en-US" sz="17400" spc="-898">
                <a:solidFill>
                  <a:srgbClr val="303030"/>
                </a:solidFill>
                <a:latin typeface="Playfair Display"/>
                <a:ea typeface="Playfair Display"/>
                <a:cs typeface="Playfair Display"/>
                <a:sym typeface="Playfair Display"/>
              </a:rPr>
              <a:t> !</a:t>
            </a:r>
          </a:p>
        </p:txBody>
      </p:sp>
      <p:sp>
        <p:nvSpPr>
          <p:cNvPr name="Freeform 3" id="3"/>
          <p:cNvSpPr/>
          <p:nvPr/>
        </p:nvSpPr>
        <p:spPr>
          <a:xfrm flipH="false" flipV="false" rot="0">
            <a:off x="16744526" y="1178558"/>
            <a:ext cx="3086948" cy="3032926"/>
          </a:xfrm>
          <a:custGeom>
            <a:avLst/>
            <a:gdLst/>
            <a:ahLst/>
            <a:cxnLst/>
            <a:rect r="r" b="b" t="t" l="l"/>
            <a:pathLst>
              <a:path h="3032926" w="3086948">
                <a:moveTo>
                  <a:pt x="0" y="0"/>
                </a:moveTo>
                <a:lnTo>
                  <a:pt x="3086948" y="0"/>
                </a:lnTo>
                <a:lnTo>
                  <a:pt x="3086948" y="3032926"/>
                </a:lnTo>
                <a:lnTo>
                  <a:pt x="0" y="3032926"/>
                </a:lnTo>
                <a:lnTo>
                  <a:pt x="0" y="0"/>
                </a:lnTo>
                <a:close/>
              </a:path>
            </a:pathLst>
          </a:custGeom>
          <a:blipFill>
            <a:blip r:embed="rId2">
              <a:extLst>
                <a:ext uri="{96DAC541-7B7A-43D3-8B79-37D633B846F1}">
                  <asvg:svgBlip xmlns:asvg="http://schemas.microsoft.com/office/drawing/2016/SVG/main" r:embed="rId3"/>
                </a:ext>
              </a:extLst>
            </a:blip>
            <a:stretch>
              <a:fillRect l="0" t="-420" r="0" b="-420"/>
            </a:stretch>
          </a:blipFill>
        </p:spPr>
      </p:sp>
      <p:sp>
        <p:nvSpPr>
          <p:cNvPr name="Freeform 4" id="4"/>
          <p:cNvSpPr/>
          <p:nvPr/>
        </p:nvSpPr>
        <p:spPr>
          <a:xfrm flipH="false" flipV="false" rot="0">
            <a:off x="-697175" y="5667403"/>
            <a:ext cx="2753329" cy="1748364"/>
          </a:xfrm>
          <a:custGeom>
            <a:avLst/>
            <a:gdLst/>
            <a:ahLst/>
            <a:cxnLst/>
            <a:rect r="r" b="b" t="t" l="l"/>
            <a:pathLst>
              <a:path h="1748364" w="2753329">
                <a:moveTo>
                  <a:pt x="0" y="0"/>
                </a:moveTo>
                <a:lnTo>
                  <a:pt x="2753329" y="0"/>
                </a:lnTo>
                <a:lnTo>
                  <a:pt x="2753329" y="1748364"/>
                </a:lnTo>
                <a:lnTo>
                  <a:pt x="0" y="1748364"/>
                </a:lnTo>
                <a:lnTo>
                  <a:pt x="0" y="0"/>
                </a:lnTo>
                <a:close/>
              </a:path>
            </a:pathLst>
          </a:custGeom>
          <a:blipFill>
            <a:blip r:embed="rId4">
              <a:extLst>
                <a:ext uri="{96DAC541-7B7A-43D3-8B79-37D633B846F1}">
                  <asvg:svgBlip xmlns:asvg="http://schemas.microsoft.com/office/drawing/2016/SVG/main" r:embed="rId5"/>
                </a:ext>
              </a:extLst>
            </a:blip>
            <a:stretch>
              <a:fillRect l="-40" t="0" r="-4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419100" y="-209810"/>
            <a:ext cx="19126200" cy="2100377"/>
          </a:xfrm>
          <a:prstGeom prst="rect">
            <a:avLst/>
          </a:prstGeom>
        </p:spPr>
        <p:txBody>
          <a:bodyPr anchor="t" rtlCol="false" tIns="0" lIns="0" bIns="0" rIns="0">
            <a:spAutoFit/>
          </a:bodyPr>
          <a:lstStyle/>
          <a:p>
            <a:pPr algn="ctr">
              <a:lnSpc>
                <a:spcPts val="13620"/>
              </a:lnSpc>
            </a:pPr>
            <a:r>
              <a:rPr lang="en-US" b="true" sz="8800" spc="-350">
                <a:solidFill>
                  <a:srgbClr val="303030"/>
                </a:solidFill>
                <a:latin typeface="Calibri (MS) Bold"/>
                <a:ea typeface="Calibri (MS) Bold"/>
                <a:cs typeface="Calibri (MS) Bold"/>
                <a:sym typeface="Calibri (MS) Bold"/>
              </a:rPr>
              <a:t>Công nghệ sử dụng</a:t>
            </a:r>
          </a:p>
        </p:txBody>
      </p:sp>
      <p:grpSp>
        <p:nvGrpSpPr>
          <p:cNvPr name="Group 3" id="3"/>
          <p:cNvGrpSpPr>
            <a:grpSpLocks noChangeAspect="true"/>
          </p:cNvGrpSpPr>
          <p:nvPr/>
        </p:nvGrpSpPr>
        <p:grpSpPr>
          <a:xfrm rot="0">
            <a:off x="10707573" y="2200138"/>
            <a:ext cx="5562600" cy="3330817"/>
            <a:chOff x="0" y="0"/>
            <a:chExt cx="7416800" cy="4441089"/>
          </a:xfrm>
        </p:grpSpPr>
        <p:sp>
          <p:nvSpPr>
            <p:cNvPr name="Freeform 4" id="4" descr="A logo with black and green letters  AI-generated content may be incorrect."/>
            <p:cNvSpPr/>
            <p:nvPr/>
          </p:nvSpPr>
          <p:spPr>
            <a:xfrm flipH="false" flipV="false" rot="0">
              <a:off x="0" y="0"/>
              <a:ext cx="7416800" cy="4441063"/>
            </a:xfrm>
            <a:custGeom>
              <a:avLst/>
              <a:gdLst/>
              <a:ahLst/>
              <a:cxnLst/>
              <a:rect r="r" b="b" t="t" l="l"/>
              <a:pathLst>
                <a:path h="4441063" w="7416800">
                  <a:moveTo>
                    <a:pt x="0" y="0"/>
                  </a:moveTo>
                  <a:lnTo>
                    <a:pt x="7416800" y="0"/>
                  </a:lnTo>
                  <a:lnTo>
                    <a:pt x="7416800" y="4441063"/>
                  </a:lnTo>
                  <a:lnTo>
                    <a:pt x="0" y="4441063"/>
                  </a:lnTo>
                  <a:lnTo>
                    <a:pt x="0" y="0"/>
                  </a:lnTo>
                  <a:close/>
                </a:path>
              </a:pathLst>
            </a:custGeom>
            <a:blipFill>
              <a:blip r:embed="rId2"/>
              <a:stretch>
                <a:fillRect l="0" t="0" r="0" b="0"/>
              </a:stretch>
            </a:blipFill>
          </p:spPr>
        </p:sp>
      </p:grpSp>
      <p:grpSp>
        <p:nvGrpSpPr>
          <p:cNvPr name="Group 5" id="5"/>
          <p:cNvGrpSpPr>
            <a:grpSpLocks noChangeAspect="true"/>
          </p:cNvGrpSpPr>
          <p:nvPr/>
        </p:nvGrpSpPr>
        <p:grpSpPr>
          <a:xfrm rot="0">
            <a:off x="645541" y="2246297"/>
            <a:ext cx="6477000" cy="3238500"/>
            <a:chOff x="0" y="0"/>
            <a:chExt cx="8636000" cy="4318000"/>
          </a:xfrm>
        </p:grpSpPr>
        <p:sp>
          <p:nvSpPr>
            <p:cNvPr name="Freeform 6" id="6" descr="A logo with blue triangles  AI-generated content may be incorrect."/>
            <p:cNvSpPr/>
            <p:nvPr/>
          </p:nvSpPr>
          <p:spPr>
            <a:xfrm flipH="false" flipV="false" rot="0">
              <a:off x="0" y="0"/>
              <a:ext cx="8636000" cy="4318000"/>
            </a:xfrm>
            <a:custGeom>
              <a:avLst/>
              <a:gdLst/>
              <a:ahLst/>
              <a:cxnLst/>
              <a:rect r="r" b="b" t="t" l="l"/>
              <a:pathLst>
                <a:path h="4318000" w="8636000">
                  <a:moveTo>
                    <a:pt x="0" y="0"/>
                  </a:moveTo>
                  <a:lnTo>
                    <a:pt x="8636000" y="0"/>
                  </a:lnTo>
                  <a:lnTo>
                    <a:pt x="8636000" y="4318000"/>
                  </a:lnTo>
                  <a:lnTo>
                    <a:pt x="0" y="4318000"/>
                  </a:lnTo>
                  <a:lnTo>
                    <a:pt x="0" y="0"/>
                  </a:lnTo>
                  <a:close/>
                </a:path>
              </a:pathLst>
            </a:custGeom>
            <a:blipFill>
              <a:blip r:embed="rId3"/>
              <a:stretch>
                <a:fillRect l="0" t="0" r="0" b="0"/>
              </a:stretch>
            </a:blipFill>
          </p:spPr>
        </p:sp>
      </p:grpSp>
      <p:grpSp>
        <p:nvGrpSpPr>
          <p:cNvPr name="Group 7" id="7"/>
          <p:cNvGrpSpPr>
            <a:grpSpLocks noChangeAspect="true"/>
          </p:cNvGrpSpPr>
          <p:nvPr/>
        </p:nvGrpSpPr>
        <p:grpSpPr>
          <a:xfrm rot="0">
            <a:off x="649170" y="6485608"/>
            <a:ext cx="7010401" cy="3002328"/>
            <a:chOff x="0" y="0"/>
            <a:chExt cx="9347201" cy="4003104"/>
          </a:xfrm>
        </p:grpSpPr>
        <p:sp>
          <p:nvSpPr>
            <p:cNvPr name="Freeform 8" id="8" descr="A logo of a cartoon character  AI-generated content may be incorrect."/>
            <p:cNvSpPr/>
            <p:nvPr/>
          </p:nvSpPr>
          <p:spPr>
            <a:xfrm flipH="false" flipV="false" rot="0">
              <a:off x="0" y="0"/>
              <a:ext cx="9347200" cy="4003167"/>
            </a:xfrm>
            <a:custGeom>
              <a:avLst/>
              <a:gdLst/>
              <a:ahLst/>
              <a:cxnLst/>
              <a:rect r="r" b="b" t="t" l="l"/>
              <a:pathLst>
                <a:path h="4003167" w="9347200">
                  <a:moveTo>
                    <a:pt x="0" y="0"/>
                  </a:moveTo>
                  <a:lnTo>
                    <a:pt x="9347200" y="0"/>
                  </a:lnTo>
                  <a:lnTo>
                    <a:pt x="9347200" y="4003167"/>
                  </a:lnTo>
                  <a:lnTo>
                    <a:pt x="0" y="4003167"/>
                  </a:lnTo>
                  <a:lnTo>
                    <a:pt x="0" y="0"/>
                  </a:lnTo>
                  <a:close/>
                </a:path>
              </a:pathLst>
            </a:custGeom>
            <a:blipFill>
              <a:blip r:embed="rId4"/>
              <a:stretch>
                <a:fillRect l="-21437" t="0" r="-22585" b="0"/>
              </a:stretch>
            </a:blipFill>
          </p:spPr>
        </p:sp>
      </p:grpSp>
      <p:grpSp>
        <p:nvGrpSpPr>
          <p:cNvPr name="Group 9" id="9"/>
          <p:cNvGrpSpPr>
            <a:grpSpLocks noChangeAspect="true"/>
          </p:cNvGrpSpPr>
          <p:nvPr/>
        </p:nvGrpSpPr>
        <p:grpSpPr>
          <a:xfrm rot="0">
            <a:off x="10714830" y="6485608"/>
            <a:ext cx="5784313" cy="3002328"/>
            <a:chOff x="0" y="0"/>
            <a:chExt cx="7712417" cy="4003104"/>
          </a:xfrm>
        </p:grpSpPr>
        <p:sp>
          <p:nvSpPr>
            <p:cNvPr name="Freeform 10" id="10" descr="A logo with an elephant head  AI-generated content may be incorrect."/>
            <p:cNvSpPr/>
            <p:nvPr/>
          </p:nvSpPr>
          <p:spPr>
            <a:xfrm flipH="false" flipV="false" rot="0">
              <a:off x="0" y="0"/>
              <a:ext cx="7712456" cy="4003167"/>
            </a:xfrm>
            <a:custGeom>
              <a:avLst/>
              <a:gdLst/>
              <a:ahLst/>
              <a:cxnLst/>
              <a:rect r="r" b="b" t="t" l="l"/>
              <a:pathLst>
                <a:path h="4003167" w="7712456">
                  <a:moveTo>
                    <a:pt x="0" y="0"/>
                  </a:moveTo>
                  <a:lnTo>
                    <a:pt x="7712456" y="0"/>
                  </a:lnTo>
                  <a:lnTo>
                    <a:pt x="7712456" y="4003167"/>
                  </a:lnTo>
                  <a:lnTo>
                    <a:pt x="0" y="4003167"/>
                  </a:lnTo>
                  <a:lnTo>
                    <a:pt x="0" y="0"/>
                  </a:lnTo>
                  <a:close/>
                </a:path>
              </a:pathLst>
            </a:custGeom>
            <a:blipFill>
              <a:blip r:embed="rId5"/>
              <a:stretch>
                <a:fillRect l="0" t="-4185" r="0" b="-4184"/>
              </a:stretch>
            </a:blipFill>
          </p:spPr>
        </p:sp>
      </p:grpSp>
      <p:sp>
        <p:nvSpPr>
          <p:cNvPr name="TextBox 11" id="11"/>
          <p:cNvSpPr txBox="true"/>
          <p:nvPr/>
        </p:nvSpPr>
        <p:spPr>
          <a:xfrm rot="0">
            <a:off x="736981" y="5694164"/>
            <a:ext cx="6693951" cy="592991"/>
          </a:xfrm>
          <a:prstGeom prst="rect">
            <a:avLst/>
          </a:prstGeom>
        </p:spPr>
        <p:txBody>
          <a:bodyPr anchor="t" rtlCol="false" tIns="0" lIns="0" bIns="0" rIns="0">
            <a:spAutoFit/>
          </a:bodyPr>
          <a:lstStyle/>
          <a:p>
            <a:pPr algn="l">
              <a:lnSpc>
                <a:spcPts val="2160"/>
              </a:lnSpc>
            </a:pPr>
            <a:r>
              <a:rPr lang="en-US" sz="1800">
                <a:solidFill>
                  <a:srgbClr val="000000"/>
                </a:solidFill>
                <a:latin typeface="Calibri (MS)"/>
                <a:ea typeface="Calibri (MS)"/>
                <a:cs typeface="Calibri (MS)"/>
                <a:sym typeface="Calibri (MS)"/>
              </a:rPr>
              <a:t>Flutter: Framework đa nền tảng do Google phát triển, cho phép tạo ứng dụng di động và web , giao diện hiện đại.</a:t>
            </a:r>
          </a:p>
        </p:txBody>
      </p:sp>
      <p:sp>
        <p:nvSpPr>
          <p:cNvPr name="TextBox 12" id="12"/>
          <p:cNvSpPr txBox="true"/>
          <p:nvPr/>
        </p:nvSpPr>
        <p:spPr>
          <a:xfrm rot="0">
            <a:off x="10762727" y="5694164"/>
            <a:ext cx="7114177" cy="571500"/>
          </a:xfrm>
          <a:prstGeom prst="rect">
            <a:avLst/>
          </a:prstGeom>
        </p:spPr>
        <p:txBody>
          <a:bodyPr anchor="t" rtlCol="false" tIns="0" lIns="0" bIns="0" rIns="0">
            <a:spAutoFit/>
          </a:bodyPr>
          <a:lstStyle/>
          <a:p>
            <a:pPr algn="l">
              <a:lnSpc>
                <a:spcPts val="2160"/>
              </a:lnSpc>
            </a:pPr>
            <a:r>
              <a:rPr lang="en-US" sz="1800">
                <a:solidFill>
                  <a:srgbClr val="000000"/>
                </a:solidFill>
                <a:latin typeface="Calibri (MS)"/>
                <a:ea typeface="Calibri (MS)"/>
                <a:cs typeface="Calibri (MS)"/>
                <a:sym typeface="Calibri (MS)"/>
              </a:rPr>
              <a:t>Node.js + Express: Môi trường backend sử dụng JavaScript, hỗ trợ xây dựng RESTful API linh hoạt và dễ mở rộng.</a:t>
            </a:r>
          </a:p>
        </p:txBody>
      </p:sp>
      <p:sp>
        <p:nvSpPr>
          <p:cNvPr name="TextBox 13" id="13"/>
          <p:cNvSpPr txBox="true"/>
          <p:nvPr/>
        </p:nvSpPr>
        <p:spPr>
          <a:xfrm rot="0">
            <a:off x="10762727" y="9576701"/>
            <a:ext cx="6802121" cy="571500"/>
          </a:xfrm>
          <a:prstGeom prst="rect">
            <a:avLst/>
          </a:prstGeom>
        </p:spPr>
        <p:txBody>
          <a:bodyPr anchor="t" rtlCol="false" tIns="0" lIns="0" bIns="0" rIns="0">
            <a:spAutoFit/>
          </a:bodyPr>
          <a:lstStyle/>
          <a:p>
            <a:pPr algn="l">
              <a:lnSpc>
                <a:spcPts val="2160"/>
              </a:lnSpc>
            </a:pPr>
            <a:r>
              <a:rPr lang="en-US" sz="1800">
                <a:solidFill>
                  <a:srgbClr val="000000"/>
                </a:solidFill>
                <a:latin typeface="Calibri (MS)"/>
                <a:ea typeface="Calibri (MS)"/>
                <a:cs typeface="Calibri (MS)"/>
                <a:sym typeface="Calibri (MS)"/>
              </a:rPr>
              <a:t>PostgreSQL: Hệ quản trị cơ sở dữ liệu mạnh mẽ, giúp lưu trữ và truy xuất dữ liệu an toàn, ổn định.</a:t>
            </a:r>
          </a:p>
        </p:txBody>
      </p:sp>
      <p:sp>
        <p:nvSpPr>
          <p:cNvPr name="TextBox 14" id="14"/>
          <p:cNvSpPr txBox="true"/>
          <p:nvPr/>
        </p:nvSpPr>
        <p:spPr>
          <a:xfrm rot="0">
            <a:off x="723152" y="9579884"/>
            <a:ext cx="6844979" cy="592991"/>
          </a:xfrm>
          <a:prstGeom prst="rect">
            <a:avLst/>
          </a:prstGeom>
        </p:spPr>
        <p:txBody>
          <a:bodyPr anchor="t" rtlCol="false" tIns="0" lIns="0" bIns="0" rIns="0">
            <a:spAutoFit/>
          </a:bodyPr>
          <a:lstStyle/>
          <a:p>
            <a:pPr algn="l">
              <a:lnSpc>
                <a:spcPts val="2160"/>
              </a:lnSpc>
            </a:pPr>
            <a:r>
              <a:rPr lang="en-US" sz="1800">
                <a:solidFill>
                  <a:srgbClr val="000000"/>
                </a:solidFill>
                <a:latin typeface="Calibri (MS)"/>
                <a:ea typeface="Calibri (MS)"/>
                <a:cs typeface="Calibri (MS)"/>
                <a:sym typeface="Calibri (MS)"/>
              </a:rPr>
              <a:t>Android Studio: Môi trường phát triển chính thức cho Android và Flutter, tích hợp nhiều công cụ hỗ trợ lập trình.</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304800" y="104775"/>
            <a:ext cx="5630536"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Bản tôn chỉ</a:t>
            </a:r>
          </a:p>
        </p:txBody>
      </p:sp>
      <p:grpSp>
        <p:nvGrpSpPr>
          <p:cNvPr name="Group 3" id="3"/>
          <p:cNvGrpSpPr>
            <a:grpSpLocks noChangeAspect="true"/>
          </p:cNvGrpSpPr>
          <p:nvPr/>
        </p:nvGrpSpPr>
        <p:grpSpPr>
          <a:xfrm rot="0">
            <a:off x="533399" y="2095500"/>
            <a:ext cx="7397885" cy="5943600"/>
            <a:chOff x="0" y="0"/>
            <a:chExt cx="9863847" cy="7924800"/>
          </a:xfrm>
        </p:grpSpPr>
        <p:sp>
          <p:nvSpPr>
            <p:cNvPr name="Freeform 4" id="4"/>
            <p:cNvSpPr/>
            <p:nvPr/>
          </p:nvSpPr>
          <p:spPr>
            <a:xfrm flipH="false" flipV="false" rot="0">
              <a:off x="0" y="0"/>
              <a:ext cx="9863836" cy="7924800"/>
            </a:xfrm>
            <a:custGeom>
              <a:avLst/>
              <a:gdLst/>
              <a:ahLst/>
              <a:cxnLst/>
              <a:rect r="r" b="b" t="t" l="l"/>
              <a:pathLst>
                <a:path h="7924800" w="9863836">
                  <a:moveTo>
                    <a:pt x="0" y="0"/>
                  </a:moveTo>
                  <a:lnTo>
                    <a:pt x="9863836" y="0"/>
                  </a:lnTo>
                  <a:lnTo>
                    <a:pt x="9863836" y="7924800"/>
                  </a:lnTo>
                  <a:lnTo>
                    <a:pt x="0" y="7924800"/>
                  </a:lnTo>
                  <a:lnTo>
                    <a:pt x="0" y="0"/>
                  </a:lnTo>
                  <a:close/>
                </a:path>
              </a:pathLst>
            </a:custGeom>
            <a:blipFill>
              <a:blip r:embed="rId2"/>
              <a:stretch>
                <a:fillRect l="0" t="0" r="0" b="0"/>
              </a:stretch>
            </a:blipFill>
          </p:spPr>
        </p:sp>
      </p:grpSp>
      <p:grpSp>
        <p:nvGrpSpPr>
          <p:cNvPr name="Group 5" id="5"/>
          <p:cNvGrpSpPr>
            <a:grpSpLocks noChangeAspect="true"/>
          </p:cNvGrpSpPr>
          <p:nvPr/>
        </p:nvGrpSpPr>
        <p:grpSpPr>
          <a:xfrm rot="0">
            <a:off x="8534400" y="342899"/>
            <a:ext cx="7162800" cy="3975961"/>
            <a:chOff x="0" y="0"/>
            <a:chExt cx="9550400" cy="5301281"/>
          </a:xfrm>
        </p:grpSpPr>
        <p:sp>
          <p:nvSpPr>
            <p:cNvPr name="Freeform 6" id="6"/>
            <p:cNvSpPr/>
            <p:nvPr/>
          </p:nvSpPr>
          <p:spPr>
            <a:xfrm flipH="false" flipV="false" rot="0">
              <a:off x="0" y="0"/>
              <a:ext cx="9550400" cy="5301234"/>
            </a:xfrm>
            <a:custGeom>
              <a:avLst/>
              <a:gdLst/>
              <a:ahLst/>
              <a:cxnLst/>
              <a:rect r="r" b="b" t="t" l="l"/>
              <a:pathLst>
                <a:path h="5301234" w="9550400">
                  <a:moveTo>
                    <a:pt x="0" y="0"/>
                  </a:moveTo>
                  <a:lnTo>
                    <a:pt x="9550400" y="0"/>
                  </a:lnTo>
                  <a:lnTo>
                    <a:pt x="9550400" y="5301234"/>
                  </a:lnTo>
                  <a:lnTo>
                    <a:pt x="0" y="5301234"/>
                  </a:lnTo>
                  <a:lnTo>
                    <a:pt x="0" y="0"/>
                  </a:lnTo>
                  <a:close/>
                </a:path>
              </a:pathLst>
            </a:custGeom>
            <a:blipFill>
              <a:blip r:embed="rId3"/>
              <a:stretch>
                <a:fillRect l="0" t="0" r="0" b="0"/>
              </a:stretch>
            </a:blipFill>
          </p:spPr>
        </p:sp>
      </p:grpSp>
      <p:grpSp>
        <p:nvGrpSpPr>
          <p:cNvPr name="Group 7" id="7"/>
          <p:cNvGrpSpPr>
            <a:grpSpLocks noChangeAspect="true"/>
          </p:cNvGrpSpPr>
          <p:nvPr/>
        </p:nvGrpSpPr>
        <p:grpSpPr>
          <a:xfrm rot="0">
            <a:off x="8512276" y="4610099"/>
            <a:ext cx="7184923" cy="4994947"/>
            <a:chOff x="0" y="0"/>
            <a:chExt cx="9579897" cy="6659929"/>
          </a:xfrm>
        </p:grpSpPr>
        <p:sp>
          <p:nvSpPr>
            <p:cNvPr name="Freeform 8" id="8"/>
            <p:cNvSpPr/>
            <p:nvPr/>
          </p:nvSpPr>
          <p:spPr>
            <a:xfrm flipH="false" flipV="false" rot="0">
              <a:off x="0" y="0"/>
              <a:ext cx="9579864" cy="6659880"/>
            </a:xfrm>
            <a:custGeom>
              <a:avLst/>
              <a:gdLst/>
              <a:ahLst/>
              <a:cxnLst/>
              <a:rect r="r" b="b" t="t" l="l"/>
              <a:pathLst>
                <a:path h="6659880" w="9579864">
                  <a:moveTo>
                    <a:pt x="0" y="0"/>
                  </a:moveTo>
                  <a:lnTo>
                    <a:pt x="9579864" y="0"/>
                  </a:lnTo>
                  <a:lnTo>
                    <a:pt x="9579864" y="6659880"/>
                  </a:lnTo>
                  <a:lnTo>
                    <a:pt x="0" y="6659880"/>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533400" y="-306919"/>
            <a:ext cx="5630536"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Bản tôn chỉ</a:t>
            </a:r>
          </a:p>
        </p:txBody>
      </p:sp>
      <p:grpSp>
        <p:nvGrpSpPr>
          <p:cNvPr name="Group 3" id="3"/>
          <p:cNvGrpSpPr>
            <a:grpSpLocks noChangeAspect="true"/>
          </p:cNvGrpSpPr>
          <p:nvPr/>
        </p:nvGrpSpPr>
        <p:grpSpPr>
          <a:xfrm rot="0">
            <a:off x="533400" y="1127578"/>
            <a:ext cx="7604753" cy="8680427"/>
            <a:chOff x="0" y="0"/>
            <a:chExt cx="10139671" cy="11573903"/>
          </a:xfrm>
        </p:grpSpPr>
        <p:sp>
          <p:nvSpPr>
            <p:cNvPr name="Freeform 4" id="4"/>
            <p:cNvSpPr/>
            <p:nvPr/>
          </p:nvSpPr>
          <p:spPr>
            <a:xfrm flipH="false" flipV="false" rot="0">
              <a:off x="0" y="0"/>
              <a:ext cx="10139680" cy="11573891"/>
            </a:xfrm>
            <a:custGeom>
              <a:avLst/>
              <a:gdLst/>
              <a:ahLst/>
              <a:cxnLst/>
              <a:rect r="r" b="b" t="t" l="l"/>
              <a:pathLst>
                <a:path h="11573891" w="10139680">
                  <a:moveTo>
                    <a:pt x="0" y="0"/>
                  </a:moveTo>
                  <a:lnTo>
                    <a:pt x="10139680" y="0"/>
                  </a:lnTo>
                  <a:lnTo>
                    <a:pt x="10139680" y="11573891"/>
                  </a:lnTo>
                  <a:lnTo>
                    <a:pt x="0" y="11573891"/>
                  </a:lnTo>
                  <a:lnTo>
                    <a:pt x="0" y="0"/>
                  </a:lnTo>
                  <a:close/>
                </a:path>
              </a:pathLst>
            </a:custGeom>
            <a:blipFill>
              <a:blip r:embed="rId2"/>
              <a:stretch>
                <a:fillRect l="0" t="0" r="0" b="0"/>
              </a:stretch>
            </a:blipFill>
          </p:spPr>
        </p:sp>
      </p:grpSp>
      <p:grpSp>
        <p:nvGrpSpPr>
          <p:cNvPr name="Group 5" id="5"/>
          <p:cNvGrpSpPr>
            <a:grpSpLocks noChangeAspect="true"/>
          </p:cNvGrpSpPr>
          <p:nvPr/>
        </p:nvGrpSpPr>
        <p:grpSpPr>
          <a:xfrm rot="0">
            <a:off x="8832849" y="1121227"/>
            <a:ext cx="8693127" cy="8693127"/>
            <a:chOff x="0" y="0"/>
            <a:chExt cx="11590836" cy="11590836"/>
          </a:xfrm>
        </p:grpSpPr>
        <p:sp>
          <p:nvSpPr>
            <p:cNvPr name="Freeform 6" id="6"/>
            <p:cNvSpPr/>
            <p:nvPr/>
          </p:nvSpPr>
          <p:spPr>
            <a:xfrm flipH="false" flipV="false" rot="0">
              <a:off x="0" y="0"/>
              <a:ext cx="11590782" cy="11590782"/>
            </a:xfrm>
            <a:custGeom>
              <a:avLst/>
              <a:gdLst/>
              <a:ahLst/>
              <a:cxnLst/>
              <a:rect r="r" b="b" t="t" l="l"/>
              <a:pathLst>
                <a:path h="11590782" w="11590782">
                  <a:moveTo>
                    <a:pt x="0" y="0"/>
                  </a:moveTo>
                  <a:lnTo>
                    <a:pt x="11590782" y="0"/>
                  </a:lnTo>
                  <a:lnTo>
                    <a:pt x="11590782" y="11590782"/>
                  </a:lnTo>
                  <a:lnTo>
                    <a:pt x="0" y="11590782"/>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685800" y="180975"/>
            <a:ext cx="5630536"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Bản tôn chỉ</a:t>
            </a:r>
          </a:p>
        </p:txBody>
      </p:sp>
      <p:grpSp>
        <p:nvGrpSpPr>
          <p:cNvPr name="Group 3" id="3"/>
          <p:cNvGrpSpPr>
            <a:grpSpLocks noChangeAspect="true"/>
          </p:cNvGrpSpPr>
          <p:nvPr/>
        </p:nvGrpSpPr>
        <p:grpSpPr>
          <a:xfrm rot="0">
            <a:off x="374651" y="2145798"/>
            <a:ext cx="7861300" cy="7499851"/>
            <a:chOff x="0" y="0"/>
            <a:chExt cx="10481733" cy="9999801"/>
          </a:xfrm>
        </p:grpSpPr>
        <p:sp>
          <p:nvSpPr>
            <p:cNvPr name="Freeform 4" id="4"/>
            <p:cNvSpPr/>
            <p:nvPr/>
          </p:nvSpPr>
          <p:spPr>
            <a:xfrm flipH="false" flipV="false" rot="0">
              <a:off x="0" y="0"/>
              <a:ext cx="10481691" cy="9999853"/>
            </a:xfrm>
            <a:custGeom>
              <a:avLst/>
              <a:gdLst/>
              <a:ahLst/>
              <a:cxnLst/>
              <a:rect r="r" b="b" t="t" l="l"/>
              <a:pathLst>
                <a:path h="9999853" w="10481691">
                  <a:moveTo>
                    <a:pt x="0" y="0"/>
                  </a:moveTo>
                  <a:lnTo>
                    <a:pt x="10481691" y="0"/>
                  </a:lnTo>
                  <a:lnTo>
                    <a:pt x="10481691" y="9999853"/>
                  </a:lnTo>
                  <a:lnTo>
                    <a:pt x="0" y="9999853"/>
                  </a:lnTo>
                  <a:lnTo>
                    <a:pt x="0" y="0"/>
                  </a:lnTo>
                  <a:close/>
                </a:path>
              </a:pathLst>
            </a:custGeom>
            <a:blipFill>
              <a:blip r:embed="rId2"/>
              <a:stretch>
                <a:fillRect l="-3" t="0" r="-4" b="0"/>
              </a:stretch>
            </a:blipFill>
          </p:spPr>
        </p:sp>
      </p:grpSp>
      <p:grpSp>
        <p:nvGrpSpPr>
          <p:cNvPr name="Group 5" id="5"/>
          <p:cNvGrpSpPr>
            <a:grpSpLocks noChangeAspect="true"/>
          </p:cNvGrpSpPr>
          <p:nvPr/>
        </p:nvGrpSpPr>
        <p:grpSpPr>
          <a:xfrm rot="0">
            <a:off x="8686800" y="266700"/>
            <a:ext cx="8049141" cy="4604976"/>
            <a:chOff x="0" y="0"/>
            <a:chExt cx="10732188" cy="6139968"/>
          </a:xfrm>
        </p:grpSpPr>
        <p:sp>
          <p:nvSpPr>
            <p:cNvPr name="Freeform 6" id="6"/>
            <p:cNvSpPr/>
            <p:nvPr/>
          </p:nvSpPr>
          <p:spPr>
            <a:xfrm flipH="false" flipV="false" rot="0">
              <a:off x="0" y="0"/>
              <a:ext cx="10732135" cy="6139942"/>
            </a:xfrm>
            <a:custGeom>
              <a:avLst/>
              <a:gdLst/>
              <a:ahLst/>
              <a:cxnLst/>
              <a:rect r="r" b="b" t="t" l="l"/>
              <a:pathLst>
                <a:path h="6139942" w="10732135">
                  <a:moveTo>
                    <a:pt x="0" y="0"/>
                  </a:moveTo>
                  <a:lnTo>
                    <a:pt x="10732135" y="0"/>
                  </a:lnTo>
                  <a:lnTo>
                    <a:pt x="10732135" y="6139942"/>
                  </a:lnTo>
                  <a:lnTo>
                    <a:pt x="0" y="6139942"/>
                  </a:lnTo>
                  <a:lnTo>
                    <a:pt x="0" y="0"/>
                  </a:lnTo>
                  <a:close/>
                </a:path>
              </a:pathLst>
            </a:custGeom>
            <a:blipFill>
              <a:blip r:embed="rId3"/>
              <a:stretch>
                <a:fillRect l="0" t="0" r="0" b="0"/>
              </a:stretch>
            </a:blipFill>
          </p:spPr>
        </p:sp>
      </p:grpSp>
      <p:grpSp>
        <p:nvGrpSpPr>
          <p:cNvPr name="Group 7" id="7"/>
          <p:cNvGrpSpPr>
            <a:grpSpLocks noChangeAspect="true"/>
          </p:cNvGrpSpPr>
          <p:nvPr/>
        </p:nvGrpSpPr>
        <p:grpSpPr>
          <a:xfrm rot="0">
            <a:off x="8717481" y="5143500"/>
            <a:ext cx="8018460" cy="4876800"/>
            <a:chOff x="0" y="0"/>
            <a:chExt cx="10691280" cy="6502400"/>
          </a:xfrm>
        </p:grpSpPr>
        <p:sp>
          <p:nvSpPr>
            <p:cNvPr name="Freeform 8" id="8"/>
            <p:cNvSpPr/>
            <p:nvPr/>
          </p:nvSpPr>
          <p:spPr>
            <a:xfrm flipH="false" flipV="false" rot="0">
              <a:off x="0" y="0"/>
              <a:ext cx="10691241" cy="6502400"/>
            </a:xfrm>
            <a:custGeom>
              <a:avLst/>
              <a:gdLst/>
              <a:ahLst/>
              <a:cxnLst/>
              <a:rect r="r" b="b" t="t" l="l"/>
              <a:pathLst>
                <a:path h="6502400" w="10691241">
                  <a:moveTo>
                    <a:pt x="0" y="0"/>
                  </a:moveTo>
                  <a:lnTo>
                    <a:pt x="10691241" y="0"/>
                  </a:lnTo>
                  <a:lnTo>
                    <a:pt x="10691241" y="6502400"/>
                  </a:lnTo>
                  <a:lnTo>
                    <a:pt x="0" y="6502400"/>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2D4BB"/>
        </a:solidFill>
      </p:bgPr>
    </p:bg>
    <p:spTree>
      <p:nvGrpSpPr>
        <p:cNvPr id="1" name=""/>
        <p:cNvGrpSpPr/>
        <p:nvPr/>
      </p:nvGrpSpPr>
      <p:grpSpPr>
        <a:xfrm>
          <a:off x="0" y="0"/>
          <a:ext cx="0" cy="0"/>
          <a:chOff x="0" y="0"/>
          <a:chExt cx="0" cy="0"/>
        </a:xfrm>
      </p:grpSpPr>
      <p:sp>
        <p:nvSpPr>
          <p:cNvPr name="TextBox 2" id="2"/>
          <p:cNvSpPr txBox="true"/>
          <p:nvPr/>
        </p:nvSpPr>
        <p:spPr>
          <a:xfrm rot="0">
            <a:off x="533400" y="289664"/>
            <a:ext cx="5630536"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Bản tôn chỉ</a:t>
            </a:r>
          </a:p>
        </p:txBody>
      </p:sp>
      <p:grpSp>
        <p:nvGrpSpPr>
          <p:cNvPr name="Group 3" id="3"/>
          <p:cNvGrpSpPr>
            <a:grpSpLocks noChangeAspect="true"/>
          </p:cNvGrpSpPr>
          <p:nvPr/>
        </p:nvGrpSpPr>
        <p:grpSpPr>
          <a:xfrm rot="0">
            <a:off x="533400" y="2394317"/>
            <a:ext cx="7696200" cy="5498365"/>
            <a:chOff x="0" y="0"/>
            <a:chExt cx="10261600" cy="7331153"/>
          </a:xfrm>
        </p:grpSpPr>
        <p:sp>
          <p:nvSpPr>
            <p:cNvPr name="Freeform 4" id="4"/>
            <p:cNvSpPr/>
            <p:nvPr/>
          </p:nvSpPr>
          <p:spPr>
            <a:xfrm flipH="false" flipV="false" rot="0">
              <a:off x="0" y="0"/>
              <a:ext cx="10261600" cy="7331202"/>
            </a:xfrm>
            <a:custGeom>
              <a:avLst/>
              <a:gdLst/>
              <a:ahLst/>
              <a:cxnLst/>
              <a:rect r="r" b="b" t="t" l="l"/>
              <a:pathLst>
                <a:path h="7331202" w="10261600">
                  <a:moveTo>
                    <a:pt x="0" y="0"/>
                  </a:moveTo>
                  <a:lnTo>
                    <a:pt x="10261600" y="0"/>
                  </a:lnTo>
                  <a:lnTo>
                    <a:pt x="10261600" y="7331202"/>
                  </a:lnTo>
                  <a:lnTo>
                    <a:pt x="0" y="7331202"/>
                  </a:lnTo>
                  <a:lnTo>
                    <a:pt x="0" y="0"/>
                  </a:lnTo>
                  <a:close/>
                </a:path>
              </a:pathLst>
            </a:custGeom>
            <a:blipFill>
              <a:blip r:embed="rId2"/>
              <a:stretch>
                <a:fillRect l="0" t="-2095" r="0" b="-2095"/>
              </a:stretch>
            </a:blipFill>
          </p:spPr>
        </p:sp>
      </p:grpSp>
      <p:grpSp>
        <p:nvGrpSpPr>
          <p:cNvPr name="Group 5" id="5"/>
          <p:cNvGrpSpPr>
            <a:grpSpLocks noChangeAspect="true"/>
          </p:cNvGrpSpPr>
          <p:nvPr/>
        </p:nvGrpSpPr>
        <p:grpSpPr>
          <a:xfrm rot="0">
            <a:off x="8991600" y="2368880"/>
            <a:ext cx="8387332" cy="5515199"/>
            <a:chOff x="0" y="0"/>
            <a:chExt cx="11183109" cy="7353599"/>
          </a:xfrm>
        </p:grpSpPr>
        <p:sp>
          <p:nvSpPr>
            <p:cNvPr name="Freeform 6" id="6"/>
            <p:cNvSpPr/>
            <p:nvPr/>
          </p:nvSpPr>
          <p:spPr>
            <a:xfrm flipH="false" flipV="false" rot="0">
              <a:off x="0" y="0"/>
              <a:ext cx="11183112" cy="7353554"/>
            </a:xfrm>
            <a:custGeom>
              <a:avLst/>
              <a:gdLst/>
              <a:ahLst/>
              <a:cxnLst/>
              <a:rect r="r" b="b" t="t" l="l"/>
              <a:pathLst>
                <a:path h="7353554" w="11183112">
                  <a:moveTo>
                    <a:pt x="0" y="0"/>
                  </a:moveTo>
                  <a:lnTo>
                    <a:pt x="11183112" y="0"/>
                  </a:lnTo>
                  <a:lnTo>
                    <a:pt x="11183112" y="7353554"/>
                  </a:lnTo>
                  <a:lnTo>
                    <a:pt x="0" y="7353554"/>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3EE"/>
        </a:solidFill>
      </p:bgPr>
    </p:bg>
    <p:spTree>
      <p:nvGrpSpPr>
        <p:cNvPr id="1" name=""/>
        <p:cNvGrpSpPr/>
        <p:nvPr/>
      </p:nvGrpSpPr>
      <p:grpSpPr>
        <a:xfrm>
          <a:off x="0" y="0"/>
          <a:ext cx="0" cy="0"/>
          <a:chOff x="0" y="0"/>
          <a:chExt cx="0" cy="0"/>
        </a:xfrm>
      </p:grpSpPr>
      <p:sp>
        <p:nvSpPr>
          <p:cNvPr name="TextBox 2" id="2"/>
          <p:cNvSpPr txBox="true"/>
          <p:nvPr/>
        </p:nvSpPr>
        <p:spPr>
          <a:xfrm rot="0">
            <a:off x="787164" y="-170959"/>
            <a:ext cx="1803636" cy="1708603"/>
          </a:xfrm>
          <a:prstGeom prst="rect">
            <a:avLst/>
          </a:prstGeom>
        </p:spPr>
        <p:txBody>
          <a:bodyPr anchor="t" rtlCol="false" tIns="0" lIns="0" bIns="0" rIns="0">
            <a:spAutoFit/>
          </a:bodyPr>
          <a:lstStyle/>
          <a:p>
            <a:pPr algn="just">
              <a:lnSpc>
                <a:spcPts val="10800"/>
              </a:lnSpc>
            </a:pPr>
            <a:r>
              <a:rPr lang="en-US" b="true" sz="6000" spc="-75">
                <a:solidFill>
                  <a:srgbClr val="303030"/>
                </a:solidFill>
                <a:latin typeface="Calibri (MS) Bold"/>
                <a:ea typeface="Calibri (MS) Bold"/>
                <a:cs typeface="Calibri (MS) Bold"/>
                <a:sym typeface="Calibri (MS) Bold"/>
              </a:rPr>
              <a:t>WBS</a:t>
            </a:r>
          </a:p>
        </p:txBody>
      </p:sp>
      <p:grpSp>
        <p:nvGrpSpPr>
          <p:cNvPr name="Group 3" id="3"/>
          <p:cNvGrpSpPr>
            <a:grpSpLocks noChangeAspect="true"/>
          </p:cNvGrpSpPr>
          <p:nvPr/>
        </p:nvGrpSpPr>
        <p:grpSpPr>
          <a:xfrm rot="0">
            <a:off x="533400" y="1343765"/>
            <a:ext cx="4828843" cy="8647469"/>
            <a:chOff x="0" y="0"/>
            <a:chExt cx="6071447" cy="10872717"/>
          </a:xfrm>
        </p:grpSpPr>
        <p:sp>
          <p:nvSpPr>
            <p:cNvPr name="Freeform 4" id="4"/>
            <p:cNvSpPr/>
            <p:nvPr/>
          </p:nvSpPr>
          <p:spPr>
            <a:xfrm flipH="false" flipV="false" rot="0">
              <a:off x="0" y="0"/>
              <a:ext cx="6071489" cy="10872724"/>
            </a:xfrm>
            <a:custGeom>
              <a:avLst/>
              <a:gdLst/>
              <a:ahLst/>
              <a:cxnLst/>
              <a:rect r="r" b="b" t="t" l="l"/>
              <a:pathLst>
                <a:path h="10872724" w="6071489">
                  <a:moveTo>
                    <a:pt x="0" y="0"/>
                  </a:moveTo>
                  <a:lnTo>
                    <a:pt x="6071489" y="0"/>
                  </a:lnTo>
                  <a:lnTo>
                    <a:pt x="6071489" y="10872724"/>
                  </a:lnTo>
                  <a:lnTo>
                    <a:pt x="0" y="10872724"/>
                  </a:lnTo>
                  <a:lnTo>
                    <a:pt x="0" y="0"/>
                  </a:lnTo>
                  <a:close/>
                </a:path>
              </a:pathLst>
            </a:custGeom>
            <a:blipFill>
              <a:blip r:embed="rId2"/>
              <a:stretch>
                <a:fillRect l="0" t="0" r="0" b="0"/>
              </a:stretch>
            </a:blipFill>
          </p:spPr>
        </p:sp>
      </p:grpSp>
      <p:grpSp>
        <p:nvGrpSpPr>
          <p:cNvPr name="Group 5" id="5"/>
          <p:cNvGrpSpPr>
            <a:grpSpLocks noChangeAspect="true"/>
          </p:cNvGrpSpPr>
          <p:nvPr/>
        </p:nvGrpSpPr>
        <p:grpSpPr>
          <a:xfrm rot="0">
            <a:off x="6019800" y="1343765"/>
            <a:ext cx="4779815" cy="8538992"/>
            <a:chOff x="0" y="0"/>
            <a:chExt cx="6007939" cy="10732997"/>
          </a:xfrm>
        </p:grpSpPr>
        <p:sp>
          <p:nvSpPr>
            <p:cNvPr name="Freeform 6" id="6"/>
            <p:cNvSpPr/>
            <p:nvPr/>
          </p:nvSpPr>
          <p:spPr>
            <a:xfrm flipH="false" flipV="false" rot="0">
              <a:off x="0" y="0"/>
              <a:ext cx="6007989" cy="10733024"/>
            </a:xfrm>
            <a:custGeom>
              <a:avLst/>
              <a:gdLst/>
              <a:ahLst/>
              <a:cxnLst/>
              <a:rect r="r" b="b" t="t" l="l"/>
              <a:pathLst>
                <a:path h="10733024" w="6007989">
                  <a:moveTo>
                    <a:pt x="0" y="0"/>
                  </a:moveTo>
                  <a:lnTo>
                    <a:pt x="6007989" y="0"/>
                  </a:lnTo>
                  <a:lnTo>
                    <a:pt x="6007989" y="10733024"/>
                  </a:lnTo>
                  <a:lnTo>
                    <a:pt x="0" y="10733024"/>
                  </a:lnTo>
                  <a:lnTo>
                    <a:pt x="0" y="0"/>
                  </a:lnTo>
                  <a:close/>
                </a:path>
              </a:pathLst>
            </a:custGeom>
            <a:blipFill>
              <a:blip r:embed="rId3"/>
              <a:stretch>
                <a:fillRect l="0" t="0" r="0" b="0"/>
              </a:stretch>
            </a:blipFill>
          </p:spPr>
        </p:sp>
      </p:grpSp>
      <p:grpSp>
        <p:nvGrpSpPr>
          <p:cNvPr name="Group 7" id="7"/>
          <p:cNvGrpSpPr>
            <a:grpSpLocks noChangeAspect="true"/>
          </p:cNvGrpSpPr>
          <p:nvPr/>
        </p:nvGrpSpPr>
        <p:grpSpPr>
          <a:xfrm rot="0">
            <a:off x="11793660" y="1491150"/>
            <a:ext cx="5465640" cy="2225461"/>
            <a:chOff x="0" y="0"/>
            <a:chExt cx="6020640" cy="2451443"/>
          </a:xfrm>
        </p:grpSpPr>
        <p:sp>
          <p:nvSpPr>
            <p:cNvPr name="Freeform 8" id="8"/>
            <p:cNvSpPr/>
            <p:nvPr/>
          </p:nvSpPr>
          <p:spPr>
            <a:xfrm flipH="false" flipV="false" rot="0">
              <a:off x="0" y="0"/>
              <a:ext cx="6020689" cy="2451481"/>
            </a:xfrm>
            <a:custGeom>
              <a:avLst/>
              <a:gdLst/>
              <a:ahLst/>
              <a:cxnLst/>
              <a:rect r="r" b="b" t="t" l="l"/>
              <a:pathLst>
                <a:path h="2451481" w="6020689">
                  <a:moveTo>
                    <a:pt x="0" y="0"/>
                  </a:moveTo>
                  <a:lnTo>
                    <a:pt x="6020689" y="0"/>
                  </a:lnTo>
                  <a:lnTo>
                    <a:pt x="6020689" y="2451481"/>
                  </a:lnTo>
                  <a:lnTo>
                    <a:pt x="0" y="2451481"/>
                  </a:lnTo>
                  <a:lnTo>
                    <a:pt x="0" y="0"/>
                  </a:lnTo>
                  <a:close/>
                </a:path>
              </a:pathLst>
            </a:custGeom>
            <a:blipFill>
              <a:blip r:embed="rId4"/>
              <a:stretch>
                <a:fillRect l="0" t="0" r="0" b="1"/>
              </a:stretch>
            </a:blipFill>
          </p:spPr>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DAG5k6v-cD8</dc:identifier>
  <dcterms:modified xsi:type="dcterms:W3CDTF">2011-08-01T06:04:30Z</dcterms:modified>
  <cp:revision>1</cp:revision>
  <dc:title>tt_PTPM.pptx</dc:title>
</cp:coreProperties>
</file>